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4"/>
    <p:sldMasterId id="2147483793" r:id="rId5"/>
  </p:sldMasterIdLst>
  <p:notesMasterIdLst>
    <p:notesMasterId r:id="rId23"/>
  </p:notesMasterIdLst>
  <p:sldIdLst>
    <p:sldId id="322" r:id="rId6"/>
    <p:sldId id="308" r:id="rId7"/>
    <p:sldId id="334" r:id="rId8"/>
    <p:sldId id="338" r:id="rId9"/>
    <p:sldId id="339" r:id="rId10"/>
    <p:sldId id="342" r:id="rId11"/>
    <p:sldId id="343" r:id="rId12"/>
    <p:sldId id="333" r:id="rId13"/>
    <p:sldId id="344" r:id="rId14"/>
    <p:sldId id="345" r:id="rId15"/>
    <p:sldId id="340" r:id="rId16"/>
    <p:sldId id="335" r:id="rId17"/>
    <p:sldId id="332" r:id="rId18"/>
    <p:sldId id="331" r:id="rId19"/>
    <p:sldId id="336" r:id="rId20"/>
    <p:sldId id="329" r:id="rId21"/>
    <p:sldId id="341" r:id="rId22"/>
  </p:sldIdLst>
  <p:sldSz cx="9144000" cy="5143500" type="screen16x9"/>
  <p:notesSz cx="6858000" cy="9144000"/>
  <p:defaultTextStyle>
    <a:defPPr>
      <a:defRPr lang="fi-FI"/>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Mustat pohjat" id="{5E2A9D00-0592-EE48-A357-F47CBBBDD3FE}">
          <p14:sldIdLst>
            <p14:sldId id="322"/>
            <p14:sldId id="308"/>
            <p14:sldId id="334"/>
            <p14:sldId id="338"/>
            <p14:sldId id="339"/>
            <p14:sldId id="342"/>
            <p14:sldId id="343"/>
            <p14:sldId id="333"/>
            <p14:sldId id="344"/>
            <p14:sldId id="345"/>
            <p14:sldId id="340"/>
            <p14:sldId id="335"/>
            <p14:sldId id="332"/>
            <p14:sldId id="331"/>
            <p14:sldId id="336"/>
            <p14:sldId id="329"/>
            <p14:sldId id="34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0D699B"/>
    <a:srgbClr val="0D699A"/>
    <a:srgbClr val="007DAB"/>
    <a:srgbClr val="2872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Normaali tyyli 2 - Korostu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Vaalea tyyli 3 - Korostus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264" y="13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fi-FI" dirty="0"/>
          </a:p>
        </p:txBody>
      </p:sp>
      <p:sp>
        <p:nvSpPr>
          <p:cNvPr id="3" name="Päivämäärän paikkamerkki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DB36B64C-AA5A-4F4E-ABF7-F506563FE2C8}" type="datetimeFigureOut">
              <a:rPr lang="fi-FI"/>
              <a:pPr>
                <a:defRPr/>
              </a:pPr>
              <a:t>6.4.2024</a:t>
            </a:fld>
            <a:endParaRPr lang="fi-FI" dirty="0"/>
          </a:p>
        </p:txBody>
      </p:sp>
      <p:sp>
        <p:nvSpPr>
          <p:cNvPr id="4" name="Dian kuvan paikkamerkki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fi-FI" noProof="0" dirty="0"/>
          </a:p>
        </p:txBody>
      </p:sp>
      <p:sp>
        <p:nvSpPr>
          <p:cNvPr id="5" name="Huomautusten paikkamerkki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noProof="0"/>
              <a:t>Muokkaa tekstin perustyylejä napsauttamalla</a:t>
            </a:r>
          </a:p>
          <a:p>
            <a:pPr lvl="1"/>
            <a:r>
              <a:rPr lang="fi-FI" noProof="0"/>
              <a:t>toinen taso</a:t>
            </a:r>
          </a:p>
          <a:p>
            <a:pPr lvl="2"/>
            <a:r>
              <a:rPr lang="fi-FI" noProof="0"/>
              <a:t>kolmas taso</a:t>
            </a:r>
          </a:p>
          <a:p>
            <a:pPr lvl="3"/>
            <a:r>
              <a:rPr lang="fi-FI" noProof="0"/>
              <a:t>neljäs taso</a:t>
            </a:r>
          </a:p>
          <a:p>
            <a:pPr lvl="4"/>
            <a:r>
              <a:rPr lang="fi-FI" noProof="0"/>
              <a:t>viides taso</a:t>
            </a:r>
          </a:p>
        </p:txBody>
      </p:sp>
      <p:sp>
        <p:nvSpPr>
          <p:cNvPr id="6" name="Alatunnisteen paikkamerk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fi-FI" dirty="0"/>
          </a:p>
        </p:txBody>
      </p:sp>
      <p:sp>
        <p:nvSpPr>
          <p:cNvPr id="7" name="Dian numeron paikkamerkki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0ECE59F-0C4C-1C45-A0B2-FB4E43DC4A9A}" type="slidenum">
              <a:rPr lang="fi-FI"/>
              <a:pPr>
                <a:defRPr/>
              </a:pPr>
              <a:t>‹#›</a:t>
            </a:fld>
            <a:endParaRPr lang="fi-FI" dirty="0"/>
          </a:p>
        </p:txBody>
      </p:sp>
    </p:spTree>
    <p:extLst>
      <p:ext uri="{BB962C8B-B14F-4D97-AF65-F5344CB8AC3E}">
        <p14:creationId xmlns:p14="http://schemas.microsoft.com/office/powerpoint/2010/main" val="255940279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3</a:t>
            </a:fld>
            <a:endParaRPr lang="fi-FI" dirty="0"/>
          </a:p>
        </p:txBody>
      </p:sp>
    </p:spTree>
    <p:extLst>
      <p:ext uri="{BB962C8B-B14F-4D97-AF65-F5344CB8AC3E}">
        <p14:creationId xmlns:p14="http://schemas.microsoft.com/office/powerpoint/2010/main" val="1541324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15</a:t>
            </a:fld>
            <a:endParaRPr lang="fi-FI"/>
          </a:p>
        </p:txBody>
      </p:sp>
    </p:spTree>
    <p:extLst>
      <p:ext uri="{BB962C8B-B14F-4D97-AF65-F5344CB8AC3E}">
        <p14:creationId xmlns:p14="http://schemas.microsoft.com/office/powerpoint/2010/main" val="284993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16</a:t>
            </a:fld>
            <a:endParaRPr lang="fi-FI"/>
          </a:p>
        </p:txBody>
      </p:sp>
    </p:spTree>
    <p:extLst>
      <p:ext uri="{BB962C8B-B14F-4D97-AF65-F5344CB8AC3E}">
        <p14:creationId xmlns:p14="http://schemas.microsoft.com/office/powerpoint/2010/main" val="10235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17</a:t>
            </a:fld>
            <a:endParaRPr lang="fi-FI" dirty="0"/>
          </a:p>
        </p:txBody>
      </p:sp>
    </p:spTree>
    <p:extLst>
      <p:ext uri="{BB962C8B-B14F-4D97-AF65-F5344CB8AC3E}">
        <p14:creationId xmlns:p14="http://schemas.microsoft.com/office/powerpoint/2010/main" val="185520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4</a:t>
            </a:fld>
            <a:endParaRPr lang="fi-FI"/>
          </a:p>
        </p:txBody>
      </p:sp>
    </p:spTree>
    <p:extLst>
      <p:ext uri="{BB962C8B-B14F-4D97-AF65-F5344CB8AC3E}">
        <p14:creationId xmlns:p14="http://schemas.microsoft.com/office/powerpoint/2010/main" val="57842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5</a:t>
            </a:fld>
            <a:endParaRPr lang="fi-FI"/>
          </a:p>
        </p:txBody>
      </p:sp>
    </p:spTree>
    <p:extLst>
      <p:ext uri="{BB962C8B-B14F-4D97-AF65-F5344CB8AC3E}">
        <p14:creationId xmlns:p14="http://schemas.microsoft.com/office/powerpoint/2010/main" val="99118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8</a:t>
            </a:fld>
            <a:endParaRPr lang="fi-FI"/>
          </a:p>
        </p:txBody>
      </p:sp>
    </p:spTree>
    <p:extLst>
      <p:ext uri="{BB962C8B-B14F-4D97-AF65-F5344CB8AC3E}">
        <p14:creationId xmlns:p14="http://schemas.microsoft.com/office/powerpoint/2010/main" val="197330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10</a:t>
            </a:fld>
            <a:endParaRPr lang="fi-FI"/>
          </a:p>
        </p:txBody>
      </p:sp>
    </p:spTree>
    <p:extLst>
      <p:ext uri="{BB962C8B-B14F-4D97-AF65-F5344CB8AC3E}">
        <p14:creationId xmlns:p14="http://schemas.microsoft.com/office/powerpoint/2010/main" val="195637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11</a:t>
            </a:fld>
            <a:endParaRPr lang="fi-FI"/>
          </a:p>
        </p:txBody>
      </p:sp>
    </p:spTree>
    <p:extLst>
      <p:ext uri="{BB962C8B-B14F-4D97-AF65-F5344CB8AC3E}">
        <p14:creationId xmlns:p14="http://schemas.microsoft.com/office/powerpoint/2010/main" val="161240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12</a:t>
            </a:fld>
            <a:endParaRPr lang="fi-FI"/>
          </a:p>
        </p:txBody>
      </p:sp>
    </p:spTree>
    <p:extLst>
      <p:ext uri="{BB962C8B-B14F-4D97-AF65-F5344CB8AC3E}">
        <p14:creationId xmlns:p14="http://schemas.microsoft.com/office/powerpoint/2010/main" val="420961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13</a:t>
            </a:fld>
            <a:endParaRPr lang="fi-FI"/>
          </a:p>
        </p:txBody>
      </p:sp>
    </p:spTree>
    <p:extLst>
      <p:ext uri="{BB962C8B-B14F-4D97-AF65-F5344CB8AC3E}">
        <p14:creationId xmlns:p14="http://schemas.microsoft.com/office/powerpoint/2010/main" val="1632407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a:p>
        </p:txBody>
      </p:sp>
      <p:sp>
        <p:nvSpPr>
          <p:cNvPr id="4" name="Dian numeron paikkamerkki 3"/>
          <p:cNvSpPr>
            <a:spLocks noGrp="1"/>
          </p:cNvSpPr>
          <p:nvPr>
            <p:ph type="sldNum" sz="quarter" idx="5"/>
          </p:nvPr>
        </p:nvSpPr>
        <p:spPr/>
        <p:txBody>
          <a:bodyPr/>
          <a:lstStyle/>
          <a:p>
            <a:pPr>
              <a:defRPr/>
            </a:pPr>
            <a:fld id="{60ECE59F-0C4C-1C45-A0B2-FB4E43DC4A9A}" type="slidenum">
              <a:rPr lang="fi-FI" smtClean="0"/>
              <a:pPr>
                <a:defRPr/>
              </a:pPr>
              <a:t>14</a:t>
            </a:fld>
            <a:endParaRPr lang="fi-FI"/>
          </a:p>
        </p:txBody>
      </p:sp>
    </p:spTree>
    <p:extLst>
      <p:ext uri="{BB962C8B-B14F-4D97-AF65-F5344CB8AC3E}">
        <p14:creationId xmlns:p14="http://schemas.microsoft.com/office/powerpoint/2010/main" val="570988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A. Aloitusdia musta pohja">
    <p:bg>
      <p:bgPr>
        <a:solidFill>
          <a:schemeClr val="tx1"/>
        </a:solidFill>
        <a:effectLst/>
      </p:bgPr>
    </p:bg>
    <p:spTree>
      <p:nvGrpSpPr>
        <p:cNvPr id="1" name=""/>
        <p:cNvGrpSpPr/>
        <p:nvPr/>
      </p:nvGrpSpPr>
      <p:grpSpPr>
        <a:xfrm>
          <a:off x="0" y="0"/>
          <a:ext cx="0" cy="0"/>
          <a:chOff x="0" y="0"/>
          <a:chExt cx="0" cy="0"/>
        </a:xfrm>
      </p:grpSpPr>
      <p:pic>
        <p:nvPicPr>
          <p:cNvPr id="8" name="Kuva 7">
            <a:extLst>
              <a:ext uri="{FF2B5EF4-FFF2-40B4-BE49-F238E27FC236}">
                <a16:creationId xmlns:a16="http://schemas.microsoft.com/office/drawing/2014/main" id="{FC31D966-E29E-DE43-9842-6CA89EFC5037}"/>
              </a:ext>
            </a:extLst>
          </p:cNvPr>
          <p:cNvPicPr>
            <a:picLocks noChangeAspect="1"/>
          </p:cNvPicPr>
          <p:nvPr userDrawn="1"/>
        </p:nvPicPr>
        <p:blipFill>
          <a:blip r:embed="rId2"/>
          <a:stretch>
            <a:fillRect/>
          </a:stretch>
        </p:blipFill>
        <p:spPr>
          <a:xfrm>
            <a:off x="7938083" y="4525963"/>
            <a:ext cx="969380" cy="381000"/>
          </a:xfrm>
          <a:prstGeom prst="rect">
            <a:avLst/>
          </a:prstGeom>
        </p:spPr>
      </p:pic>
      <p:sp>
        <p:nvSpPr>
          <p:cNvPr id="2" name="Otsikko 1"/>
          <p:cNvSpPr>
            <a:spLocks noGrp="1"/>
          </p:cNvSpPr>
          <p:nvPr>
            <p:ph type="ctrTitle"/>
          </p:nvPr>
        </p:nvSpPr>
        <p:spPr>
          <a:xfrm>
            <a:off x="711201" y="1525673"/>
            <a:ext cx="7721600" cy="1102519"/>
          </a:xfrm>
        </p:spPr>
        <p:txBody>
          <a:bodyPr/>
          <a:lstStyle>
            <a:lvl1pPr algn="ctr">
              <a:defRPr>
                <a:solidFill>
                  <a:schemeClr val="tx2"/>
                </a:solidFill>
              </a:defRPr>
            </a:lvl1pPr>
          </a:lstStyle>
          <a:p>
            <a:r>
              <a:rPr lang="fi-FI"/>
              <a:t>Muokkaa ots. perustyyl. napsautt.</a:t>
            </a:r>
          </a:p>
        </p:txBody>
      </p:sp>
      <p:sp>
        <p:nvSpPr>
          <p:cNvPr id="3" name="Alaotsikko 2"/>
          <p:cNvSpPr>
            <a:spLocks noGrp="1"/>
          </p:cNvSpPr>
          <p:nvPr>
            <p:ph type="subTitle" idx="1"/>
          </p:nvPr>
        </p:nvSpPr>
        <p:spPr>
          <a:xfrm>
            <a:off x="711201" y="2728140"/>
            <a:ext cx="7721599"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Muokkaa alaotsikon perustyyliä napsautt.</a:t>
            </a:r>
          </a:p>
        </p:txBody>
      </p:sp>
      <p:pic>
        <p:nvPicPr>
          <p:cNvPr id="6" name="Kuva 5">
            <a:extLst>
              <a:ext uri="{FF2B5EF4-FFF2-40B4-BE49-F238E27FC236}">
                <a16:creationId xmlns:a16="http://schemas.microsoft.com/office/drawing/2014/main" id="{FCEB94B9-2B4E-CF47-B1C7-2157DBA31AA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1775" y="4538663"/>
            <a:ext cx="42418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759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J. Brändidia">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624F1312-3BE3-C449-AE1F-1FCCC13AD688}"/>
              </a:ext>
            </a:extLst>
          </p:cNvPr>
          <p:cNvPicPr>
            <a:picLocks noChangeAspect="1"/>
          </p:cNvPicPr>
          <p:nvPr userDrawn="1"/>
        </p:nvPicPr>
        <p:blipFill>
          <a:blip r:embed="rId3"/>
          <a:srcRect/>
          <a:stretch/>
        </p:blipFill>
        <p:spPr>
          <a:xfrm>
            <a:off x="577249" y="1455133"/>
            <a:ext cx="3220530" cy="965869"/>
          </a:xfrm>
          <a:prstGeom prst="rect">
            <a:avLst/>
          </a:prstGeom>
        </p:spPr>
      </p:pic>
    </p:spTree>
    <p:extLst>
      <p:ext uri="{BB962C8B-B14F-4D97-AF65-F5344CB8AC3E}">
        <p14:creationId xmlns:p14="http://schemas.microsoft.com/office/powerpoint/2010/main" val="5777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J. Brändidia">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624F1312-3BE3-C449-AE1F-1FCCC13AD688}"/>
              </a:ext>
            </a:extLst>
          </p:cNvPr>
          <p:cNvPicPr>
            <a:picLocks noChangeAspect="1"/>
          </p:cNvPicPr>
          <p:nvPr userDrawn="1"/>
        </p:nvPicPr>
        <p:blipFill>
          <a:blip r:embed="rId3"/>
          <a:srcRect/>
          <a:stretch/>
        </p:blipFill>
        <p:spPr>
          <a:xfrm>
            <a:off x="1103801" y="971908"/>
            <a:ext cx="2330749" cy="2030083"/>
          </a:xfrm>
          <a:prstGeom prst="rect">
            <a:avLst/>
          </a:prstGeom>
        </p:spPr>
      </p:pic>
    </p:spTree>
    <p:extLst>
      <p:ext uri="{BB962C8B-B14F-4D97-AF65-F5344CB8AC3E}">
        <p14:creationId xmlns:p14="http://schemas.microsoft.com/office/powerpoint/2010/main" val="360598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K. Lopetusdia musta tausta">
    <p:bg>
      <p:bgPr>
        <a:solidFill>
          <a:schemeClr val="tx1"/>
        </a:solidFill>
        <a:effectLst/>
      </p:bgPr>
    </p:bg>
    <p:spTree>
      <p:nvGrpSpPr>
        <p:cNvPr id="1" name=""/>
        <p:cNvGrpSpPr/>
        <p:nvPr/>
      </p:nvGrpSpPr>
      <p:grpSpPr>
        <a:xfrm>
          <a:off x="0" y="0"/>
          <a:ext cx="0" cy="0"/>
          <a:chOff x="0" y="0"/>
          <a:chExt cx="0" cy="0"/>
        </a:xfrm>
      </p:grpSpPr>
      <p:pic>
        <p:nvPicPr>
          <p:cNvPr id="15" name="Kuva 14">
            <a:extLst>
              <a:ext uri="{FF2B5EF4-FFF2-40B4-BE49-F238E27FC236}">
                <a16:creationId xmlns:a16="http://schemas.microsoft.com/office/drawing/2014/main" id="{BDA3AE66-C3F3-1F4D-B216-236D6F638446}"/>
              </a:ext>
            </a:extLst>
          </p:cNvPr>
          <p:cNvPicPr>
            <a:picLocks noChangeAspect="1"/>
          </p:cNvPicPr>
          <p:nvPr userDrawn="1"/>
        </p:nvPicPr>
        <p:blipFill>
          <a:blip r:embed="rId2"/>
          <a:stretch>
            <a:fillRect/>
          </a:stretch>
        </p:blipFill>
        <p:spPr>
          <a:xfrm>
            <a:off x="2476035" y="1817176"/>
            <a:ext cx="4074930" cy="1460455"/>
          </a:xfrm>
          <a:prstGeom prst="rect">
            <a:avLst/>
          </a:prstGeom>
        </p:spPr>
      </p:pic>
      <p:pic>
        <p:nvPicPr>
          <p:cNvPr id="13" name="Kuva 12">
            <a:extLst>
              <a:ext uri="{FF2B5EF4-FFF2-40B4-BE49-F238E27FC236}">
                <a16:creationId xmlns:a16="http://schemas.microsoft.com/office/drawing/2014/main" id="{6357112E-046D-5840-9D77-C64086ABBDDD}"/>
              </a:ext>
            </a:extLst>
          </p:cNvPr>
          <p:cNvPicPr>
            <a:picLocks noChangeAspect="1"/>
          </p:cNvPicPr>
          <p:nvPr userDrawn="1"/>
        </p:nvPicPr>
        <p:blipFill>
          <a:blip r:embed="rId3"/>
          <a:stretch>
            <a:fillRect/>
          </a:stretch>
        </p:blipFill>
        <p:spPr>
          <a:xfrm rot="10800000">
            <a:off x="4419901" y="4952500"/>
            <a:ext cx="304800" cy="154487"/>
          </a:xfrm>
          <a:prstGeom prst="rect">
            <a:avLst/>
          </a:prstGeom>
        </p:spPr>
      </p:pic>
      <p:pic>
        <p:nvPicPr>
          <p:cNvPr id="12" name="Kuva 11">
            <a:extLst>
              <a:ext uri="{FF2B5EF4-FFF2-40B4-BE49-F238E27FC236}">
                <a16:creationId xmlns:a16="http://schemas.microsoft.com/office/drawing/2014/main" id="{245B7E83-D6B0-7545-B31D-9F37C90D7895}"/>
              </a:ext>
            </a:extLst>
          </p:cNvPr>
          <p:cNvPicPr>
            <a:picLocks noChangeAspect="1"/>
          </p:cNvPicPr>
          <p:nvPr userDrawn="1"/>
        </p:nvPicPr>
        <p:blipFill>
          <a:blip r:embed="rId3"/>
          <a:stretch>
            <a:fillRect/>
          </a:stretch>
        </p:blipFill>
        <p:spPr>
          <a:xfrm rot="16200000">
            <a:off x="-16417" y="2505621"/>
            <a:ext cx="304800" cy="154487"/>
          </a:xfrm>
          <a:prstGeom prst="rect">
            <a:avLst/>
          </a:prstGeom>
        </p:spPr>
      </p:pic>
      <p:pic>
        <p:nvPicPr>
          <p:cNvPr id="11" name="Kuva 10">
            <a:extLst>
              <a:ext uri="{FF2B5EF4-FFF2-40B4-BE49-F238E27FC236}">
                <a16:creationId xmlns:a16="http://schemas.microsoft.com/office/drawing/2014/main" id="{C7D2E2B9-3D35-5941-A852-F86DA31F2DE5}"/>
              </a:ext>
            </a:extLst>
          </p:cNvPr>
          <p:cNvPicPr>
            <a:picLocks noChangeAspect="1"/>
          </p:cNvPicPr>
          <p:nvPr userDrawn="1"/>
        </p:nvPicPr>
        <p:blipFill>
          <a:blip r:embed="rId3"/>
          <a:stretch>
            <a:fillRect/>
          </a:stretch>
        </p:blipFill>
        <p:spPr>
          <a:xfrm rot="5400000">
            <a:off x="8851356" y="2505620"/>
            <a:ext cx="304800" cy="154487"/>
          </a:xfrm>
          <a:prstGeom prst="rect">
            <a:avLst/>
          </a:prstGeom>
        </p:spPr>
      </p:pic>
      <p:pic>
        <p:nvPicPr>
          <p:cNvPr id="8" name="Kuva 7">
            <a:extLst>
              <a:ext uri="{FF2B5EF4-FFF2-40B4-BE49-F238E27FC236}">
                <a16:creationId xmlns:a16="http://schemas.microsoft.com/office/drawing/2014/main" id="{F132214A-70FF-8F4A-9494-C2FB387ABBD4}"/>
              </a:ext>
            </a:extLst>
          </p:cNvPr>
          <p:cNvPicPr>
            <a:picLocks noChangeAspect="1"/>
          </p:cNvPicPr>
          <p:nvPr userDrawn="1"/>
        </p:nvPicPr>
        <p:blipFill>
          <a:blip r:embed="rId3"/>
          <a:stretch>
            <a:fillRect/>
          </a:stretch>
        </p:blipFill>
        <p:spPr>
          <a:xfrm>
            <a:off x="4419901" y="42863"/>
            <a:ext cx="304800" cy="154487"/>
          </a:xfrm>
          <a:prstGeom prst="rect">
            <a:avLst/>
          </a:prstGeom>
        </p:spPr>
      </p:pic>
      <p:sp>
        <p:nvSpPr>
          <p:cNvPr id="2" name="Suorakulmio 1"/>
          <p:cNvSpPr/>
          <p:nvPr/>
        </p:nvSpPr>
        <p:spPr>
          <a:xfrm>
            <a:off x="31750" y="42862"/>
            <a:ext cx="9074150" cy="5064125"/>
          </a:xfrm>
          <a:prstGeom prst="rect">
            <a:avLst/>
          </a:prstGeom>
          <a:noFill/>
          <a:ln w="76200" cap="sq" cmpd="sng">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i-FI" dirty="0"/>
          </a:p>
        </p:txBody>
      </p:sp>
    </p:spTree>
    <p:extLst>
      <p:ext uri="{BB962C8B-B14F-4D97-AF65-F5344CB8AC3E}">
        <p14:creationId xmlns:p14="http://schemas.microsoft.com/office/powerpoint/2010/main" val="238581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A. Aloitusdia keltainen pohja">
    <p:bg>
      <p:bgPr>
        <a:solidFill>
          <a:schemeClr val="tx2"/>
        </a:solidFill>
        <a:effectLst/>
      </p:bgPr>
    </p:bg>
    <p:spTree>
      <p:nvGrpSpPr>
        <p:cNvPr id="1" name=""/>
        <p:cNvGrpSpPr/>
        <p:nvPr/>
      </p:nvGrpSpPr>
      <p:grpSpPr>
        <a:xfrm>
          <a:off x="0" y="0"/>
          <a:ext cx="0" cy="0"/>
          <a:chOff x="0" y="0"/>
          <a:chExt cx="0" cy="0"/>
        </a:xfrm>
      </p:grpSpPr>
      <p:pic>
        <p:nvPicPr>
          <p:cNvPr id="4" name="Kuva 3">
            <a:extLst>
              <a:ext uri="{FF2B5EF4-FFF2-40B4-BE49-F238E27FC236}">
                <a16:creationId xmlns:a16="http://schemas.microsoft.com/office/drawing/2014/main" id="{C9654827-B372-694C-88BA-8AB18E9C1CED}"/>
              </a:ext>
            </a:extLst>
          </p:cNvPr>
          <p:cNvPicPr>
            <a:picLocks noChangeAspect="1"/>
          </p:cNvPicPr>
          <p:nvPr userDrawn="1"/>
        </p:nvPicPr>
        <p:blipFill>
          <a:blip r:embed="rId2"/>
          <a:stretch>
            <a:fillRect/>
          </a:stretch>
        </p:blipFill>
        <p:spPr>
          <a:xfrm>
            <a:off x="7938081" y="4525963"/>
            <a:ext cx="969381" cy="381000"/>
          </a:xfrm>
          <a:prstGeom prst="rect">
            <a:avLst/>
          </a:prstGeom>
        </p:spPr>
      </p:pic>
      <p:sp>
        <p:nvSpPr>
          <p:cNvPr id="2" name="Otsikko 1"/>
          <p:cNvSpPr>
            <a:spLocks noGrp="1"/>
          </p:cNvSpPr>
          <p:nvPr>
            <p:ph type="ctrTitle"/>
          </p:nvPr>
        </p:nvSpPr>
        <p:spPr>
          <a:xfrm>
            <a:off x="711201" y="1525673"/>
            <a:ext cx="7721600" cy="1102519"/>
          </a:xfrm>
        </p:spPr>
        <p:txBody>
          <a:bodyPr/>
          <a:lstStyle>
            <a:lvl1pPr algn="ctr">
              <a:defRPr>
                <a:solidFill>
                  <a:schemeClr val="tx1"/>
                </a:solidFill>
              </a:defRPr>
            </a:lvl1pPr>
          </a:lstStyle>
          <a:p>
            <a:r>
              <a:rPr lang="fi-FI"/>
              <a:t>Muokkaa ots. perustyyl. napsautt.</a:t>
            </a:r>
          </a:p>
        </p:txBody>
      </p:sp>
      <p:sp>
        <p:nvSpPr>
          <p:cNvPr id="3" name="Alaotsikko 2"/>
          <p:cNvSpPr>
            <a:spLocks noGrp="1"/>
          </p:cNvSpPr>
          <p:nvPr>
            <p:ph type="subTitle" idx="1"/>
          </p:nvPr>
        </p:nvSpPr>
        <p:spPr>
          <a:xfrm>
            <a:off x="711201" y="2728140"/>
            <a:ext cx="7721599"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Muokkaa alaotsikon perustyyliä napsautt.</a:t>
            </a:r>
          </a:p>
        </p:txBody>
      </p:sp>
      <p:pic>
        <p:nvPicPr>
          <p:cNvPr id="7" name="Kuva 6">
            <a:extLst>
              <a:ext uri="{FF2B5EF4-FFF2-40B4-BE49-F238E27FC236}">
                <a16:creationId xmlns:a16="http://schemas.microsoft.com/office/drawing/2014/main" id="{23DBAA7E-144E-124D-A79B-7377F7B1152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8125" y="4538663"/>
            <a:ext cx="24257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819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 Sisältödia valkoisella taustalla keltaotsikko">
    <p:spTree>
      <p:nvGrpSpPr>
        <p:cNvPr id="1" name=""/>
        <p:cNvGrpSpPr/>
        <p:nvPr/>
      </p:nvGrpSpPr>
      <p:grpSpPr>
        <a:xfrm>
          <a:off x="0" y="0"/>
          <a:ext cx="0" cy="0"/>
          <a:chOff x="0" y="0"/>
          <a:chExt cx="0" cy="0"/>
        </a:xfrm>
      </p:grpSpPr>
      <p:sp>
        <p:nvSpPr>
          <p:cNvPr id="6" name="Otsikko 1">
            <a:extLst>
              <a:ext uri="{FF2B5EF4-FFF2-40B4-BE49-F238E27FC236}">
                <a16:creationId xmlns:a16="http://schemas.microsoft.com/office/drawing/2014/main" id="{6DB19249-CFCB-D148-9713-F76459DFECDA}"/>
              </a:ext>
            </a:extLst>
          </p:cNvPr>
          <p:cNvSpPr>
            <a:spLocks noGrp="1"/>
          </p:cNvSpPr>
          <p:nvPr>
            <p:ph type="title"/>
          </p:nvPr>
        </p:nvSpPr>
        <p:spPr>
          <a:xfrm>
            <a:off x="711200" y="457132"/>
            <a:ext cx="7721590" cy="857250"/>
          </a:xfrm>
        </p:spPr>
        <p:txBody>
          <a:bodyPr/>
          <a:lstStyle>
            <a:lvl1pPr>
              <a:defRPr>
                <a:solidFill>
                  <a:schemeClr val="tx2"/>
                </a:solidFill>
              </a:defRPr>
            </a:lvl1pPr>
          </a:lstStyle>
          <a:p>
            <a:r>
              <a:rPr lang="fi-FI"/>
              <a:t>Muokkaa ots. perustyyl. napsautt.</a:t>
            </a:r>
          </a:p>
        </p:txBody>
      </p:sp>
      <p:sp>
        <p:nvSpPr>
          <p:cNvPr id="7" name="Sisällön paikkamerkki 2">
            <a:extLst>
              <a:ext uri="{FF2B5EF4-FFF2-40B4-BE49-F238E27FC236}">
                <a16:creationId xmlns:a16="http://schemas.microsoft.com/office/drawing/2014/main" id="{BD695A6B-5C72-534B-89B3-E1F3A38B1BFC}"/>
              </a:ext>
            </a:extLst>
          </p:cNvPr>
          <p:cNvSpPr>
            <a:spLocks noGrp="1"/>
          </p:cNvSpPr>
          <p:nvPr>
            <p:ph idx="1"/>
          </p:nvPr>
        </p:nvSpPr>
        <p:spPr>
          <a:xfrm>
            <a:off x="711200" y="1537590"/>
            <a:ext cx="7721590" cy="2803254"/>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pic>
        <p:nvPicPr>
          <p:cNvPr id="8" name="Kuva 7">
            <a:extLst>
              <a:ext uri="{FF2B5EF4-FFF2-40B4-BE49-F238E27FC236}">
                <a16:creationId xmlns:a16="http://schemas.microsoft.com/office/drawing/2014/main" id="{4F220225-2162-A84D-BDD8-D78BE14AA6E2}"/>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1318806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C. Sisältödia keltaisella taustalla">
    <p:bg>
      <p:bgPr>
        <a:solidFill>
          <a:schemeClr val="tx2"/>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711200" y="473284"/>
            <a:ext cx="7721601" cy="857250"/>
          </a:xfrm>
        </p:spPr>
        <p:txBody>
          <a:bodyPr/>
          <a:lstStyle>
            <a:lvl1pPr>
              <a:defRPr>
                <a:solidFill>
                  <a:schemeClr val="tx1"/>
                </a:solidFill>
              </a:defRPr>
            </a:lvl1pPr>
          </a:lstStyle>
          <a:p>
            <a:r>
              <a:rPr lang="fi-FI"/>
              <a:t>Muokkaa ots. perustyyl. napsautt.</a:t>
            </a:r>
          </a:p>
        </p:txBody>
      </p:sp>
      <p:sp>
        <p:nvSpPr>
          <p:cNvPr id="3" name="Sisällön paikkamerkki 2"/>
          <p:cNvSpPr>
            <a:spLocks noGrp="1"/>
          </p:cNvSpPr>
          <p:nvPr>
            <p:ph idx="1"/>
          </p:nvPr>
        </p:nvSpPr>
        <p:spPr>
          <a:xfrm>
            <a:off x="711200" y="1654075"/>
            <a:ext cx="7721601" cy="262089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pic>
        <p:nvPicPr>
          <p:cNvPr id="7" name="Kuva 6">
            <a:extLst>
              <a:ext uri="{FF2B5EF4-FFF2-40B4-BE49-F238E27FC236}">
                <a16:creationId xmlns:a16="http://schemas.microsoft.com/office/drawing/2014/main" id="{42B1B5A7-2C4E-A442-AE3B-308B76DB3768}"/>
              </a:ext>
            </a:extLst>
          </p:cNvPr>
          <p:cNvPicPr>
            <a:picLocks noChangeAspect="1"/>
          </p:cNvPicPr>
          <p:nvPr userDrawn="1"/>
        </p:nvPicPr>
        <p:blipFill>
          <a:blip r:embed="rId2"/>
          <a:stretch>
            <a:fillRect/>
          </a:stretch>
        </p:blipFill>
        <p:spPr>
          <a:xfrm>
            <a:off x="7938081" y="4525963"/>
            <a:ext cx="969381" cy="381000"/>
          </a:xfrm>
          <a:prstGeom prst="rect">
            <a:avLst/>
          </a:prstGeom>
        </p:spPr>
      </p:pic>
    </p:spTree>
    <p:extLst>
      <p:ext uri="{BB962C8B-B14F-4D97-AF65-F5344CB8AC3E}">
        <p14:creationId xmlns:p14="http://schemas.microsoft.com/office/powerpoint/2010/main" val="1654725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1_D. Sisältödia kaksi palstaa keltaotsikko">
    <p:spTree>
      <p:nvGrpSpPr>
        <p:cNvPr id="1" name=""/>
        <p:cNvGrpSpPr/>
        <p:nvPr/>
      </p:nvGrpSpPr>
      <p:grpSpPr>
        <a:xfrm>
          <a:off x="0" y="0"/>
          <a:ext cx="0" cy="0"/>
          <a:chOff x="0" y="0"/>
          <a:chExt cx="0" cy="0"/>
        </a:xfrm>
      </p:grpSpPr>
      <p:sp>
        <p:nvSpPr>
          <p:cNvPr id="3" name="Sisällön paikkamerkki 2"/>
          <p:cNvSpPr>
            <a:spLocks noGrp="1"/>
          </p:cNvSpPr>
          <p:nvPr>
            <p:ph sz="half" idx="1"/>
          </p:nvPr>
        </p:nvSpPr>
        <p:spPr>
          <a:xfrm>
            <a:off x="457200" y="1496820"/>
            <a:ext cx="4038600" cy="2797560"/>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4648200" y="1496820"/>
            <a:ext cx="4038600" cy="2797560"/>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2" name="Otsikko 1"/>
          <p:cNvSpPr>
            <a:spLocks noGrp="1"/>
          </p:cNvSpPr>
          <p:nvPr>
            <p:ph type="title"/>
          </p:nvPr>
        </p:nvSpPr>
        <p:spPr>
          <a:xfrm>
            <a:off x="457200" y="420495"/>
            <a:ext cx="8229600" cy="857250"/>
          </a:xfrm>
        </p:spPr>
        <p:txBody>
          <a:bodyPr/>
          <a:lstStyle>
            <a:lvl1pPr>
              <a:defRPr>
                <a:solidFill>
                  <a:schemeClr val="tx2"/>
                </a:solidFill>
              </a:defRPr>
            </a:lvl1pPr>
          </a:lstStyle>
          <a:p>
            <a:r>
              <a:rPr lang="fi-FI"/>
              <a:t>Muokkaa ots. perustyyl. napsautt.</a:t>
            </a:r>
          </a:p>
        </p:txBody>
      </p:sp>
      <p:pic>
        <p:nvPicPr>
          <p:cNvPr id="8" name="Kuva 7">
            <a:extLst>
              <a:ext uri="{FF2B5EF4-FFF2-40B4-BE49-F238E27FC236}">
                <a16:creationId xmlns:a16="http://schemas.microsoft.com/office/drawing/2014/main" id="{CC93C3D3-E789-D646-903D-5B89FCA8C60C}"/>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3691747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E. Sisältödia kuvalla keltaotsikko">
    <p:spTree>
      <p:nvGrpSpPr>
        <p:cNvPr id="1" name=""/>
        <p:cNvGrpSpPr/>
        <p:nvPr/>
      </p:nvGrpSpPr>
      <p:grpSpPr>
        <a:xfrm>
          <a:off x="0" y="0"/>
          <a:ext cx="0" cy="0"/>
          <a:chOff x="0" y="0"/>
          <a:chExt cx="0" cy="0"/>
        </a:xfrm>
      </p:grpSpPr>
      <p:sp>
        <p:nvSpPr>
          <p:cNvPr id="2" name="Otsikko 1"/>
          <p:cNvSpPr>
            <a:spLocks noGrp="1"/>
          </p:cNvSpPr>
          <p:nvPr>
            <p:ph type="title"/>
          </p:nvPr>
        </p:nvSpPr>
        <p:spPr>
          <a:xfrm>
            <a:off x="444500" y="767043"/>
            <a:ext cx="4821767" cy="857250"/>
          </a:xfrm>
        </p:spPr>
        <p:txBody>
          <a:bodyPr>
            <a:normAutofit/>
          </a:bodyPr>
          <a:lstStyle>
            <a:lvl1pPr>
              <a:defRPr sz="3000">
                <a:solidFill>
                  <a:schemeClr val="tx2"/>
                </a:solidFill>
              </a:defRPr>
            </a:lvl1pPr>
          </a:lstStyle>
          <a:p>
            <a:r>
              <a:rPr lang="fi-FI"/>
              <a:t>Muokkaa ots. perustyyl. napsautt.</a:t>
            </a:r>
          </a:p>
        </p:txBody>
      </p:sp>
      <p:sp>
        <p:nvSpPr>
          <p:cNvPr id="3" name="Sisällön paikkamerkki 2"/>
          <p:cNvSpPr>
            <a:spLocks noGrp="1"/>
          </p:cNvSpPr>
          <p:nvPr>
            <p:ph sz="half" idx="1"/>
          </p:nvPr>
        </p:nvSpPr>
        <p:spPr>
          <a:xfrm>
            <a:off x="444499" y="1724037"/>
            <a:ext cx="4821767" cy="2556753"/>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15" name="Kuvan paikkamerkki 12"/>
          <p:cNvSpPr>
            <a:spLocks noGrp="1"/>
          </p:cNvSpPr>
          <p:nvPr>
            <p:ph type="pic" sz="quarter" idx="10"/>
          </p:nvPr>
        </p:nvSpPr>
        <p:spPr>
          <a:xfrm>
            <a:off x="5506403" y="341313"/>
            <a:ext cx="3192463" cy="1879600"/>
          </a:xfrm>
        </p:spPr>
        <p:txBody>
          <a:bodyPr rtlCol="0">
            <a:normAutofit/>
          </a:bodyPr>
          <a:lstStyle>
            <a:lvl1pPr>
              <a:buClr>
                <a:schemeClr val="tx2"/>
              </a:buClr>
              <a:defRPr/>
            </a:lvl1pPr>
          </a:lstStyle>
          <a:p>
            <a:pPr lvl="0"/>
            <a:r>
              <a:rPr lang="fi-FI" noProof="0" dirty="0"/>
              <a:t>Lisää kuva napsauttamalla kuvaketta</a:t>
            </a:r>
          </a:p>
        </p:txBody>
      </p:sp>
      <p:sp>
        <p:nvSpPr>
          <p:cNvPr id="16" name="Kuvan paikkamerkki 12"/>
          <p:cNvSpPr>
            <a:spLocks noGrp="1"/>
          </p:cNvSpPr>
          <p:nvPr>
            <p:ph type="pic" sz="quarter" idx="11"/>
          </p:nvPr>
        </p:nvSpPr>
        <p:spPr>
          <a:xfrm>
            <a:off x="5506403" y="2267472"/>
            <a:ext cx="3192463" cy="2013317"/>
          </a:xfrm>
        </p:spPr>
        <p:txBody>
          <a:bodyPr rtlCol="0">
            <a:normAutofit/>
          </a:bodyPr>
          <a:lstStyle>
            <a:lvl1pPr>
              <a:buClr>
                <a:schemeClr val="tx2"/>
              </a:buClr>
              <a:defRPr/>
            </a:lvl1pPr>
          </a:lstStyle>
          <a:p>
            <a:pPr lvl="0"/>
            <a:r>
              <a:rPr lang="fi-FI" noProof="0" dirty="0"/>
              <a:t>Lisää kuva napsauttamalla kuvaketta</a:t>
            </a:r>
          </a:p>
        </p:txBody>
      </p:sp>
      <p:pic>
        <p:nvPicPr>
          <p:cNvPr id="9" name="Kuva 8">
            <a:extLst>
              <a:ext uri="{FF2B5EF4-FFF2-40B4-BE49-F238E27FC236}">
                <a16:creationId xmlns:a16="http://schemas.microsoft.com/office/drawing/2014/main" id="{6D97AD57-B7DF-D24C-9EF7-4B9F38F59568}"/>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3620036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 Sisältödia isolla kuvalla keltaotsikko">
    <p:spTree>
      <p:nvGrpSpPr>
        <p:cNvPr id="1" name=""/>
        <p:cNvGrpSpPr/>
        <p:nvPr/>
      </p:nvGrpSpPr>
      <p:grpSpPr>
        <a:xfrm>
          <a:off x="0" y="0"/>
          <a:ext cx="0" cy="0"/>
          <a:chOff x="0" y="0"/>
          <a:chExt cx="0" cy="0"/>
        </a:xfrm>
      </p:grpSpPr>
      <p:sp>
        <p:nvSpPr>
          <p:cNvPr id="3" name="Sisällön paikkamerkki 2"/>
          <p:cNvSpPr>
            <a:spLocks noGrp="1"/>
          </p:cNvSpPr>
          <p:nvPr>
            <p:ph sz="half" idx="1"/>
          </p:nvPr>
        </p:nvSpPr>
        <p:spPr>
          <a:xfrm>
            <a:off x="711200" y="3446769"/>
            <a:ext cx="7171256" cy="853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p:txBody>
      </p:sp>
      <p:sp>
        <p:nvSpPr>
          <p:cNvPr id="12" name="Kuvan paikkamerkki 12"/>
          <p:cNvSpPr>
            <a:spLocks noGrp="1"/>
          </p:cNvSpPr>
          <p:nvPr>
            <p:ph type="pic" sz="quarter" idx="10"/>
          </p:nvPr>
        </p:nvSpPr>
        <p:spPr>
          <a:xfrm>
            <a:off x="0" y="0"/>
            <a:ext cx="9144000" cy="2372467"/>
          </a:xfrm>
        </p:spPr>
        <p:txBody>
          <a:bodyPr rtlCol="0">
            <a:normAutofit/>
          </a:bodyPr>
          <a:lstStyle/>
          <a:p>
            <a:pPr lvl="0"/>
            <a:r>
              <a:rPr lang="fi-FI" noProof="0" dirty="0"/>
              <a:t>Lisää kuva napsauttamalla kuvaketta</a:t>
            </a:r>
          </a:p>
        </p:txBody>
      </p:sp>
      <p:sp>
        <p:nvSpPr>
          <p:cNvPr id="13" name="Otsikko 1"/>
          <p:cNvSpPr>
            <a:spLocks noGrp="1"/>
          </p:cNvSpPr>
          <p:nvPr>
            <p:ph type="title"/>
          </p:nvPr>
        </p:nvSpPr>
        <p:spPr>
          <a:xfrm>
            <a:off x="711200" y="2487018"/>
            <a:ext cx="6815666" cy="868391"/>
          </a:xfrm>
        </p:spPr>
        <p:txBody>
          <a:bodyPr>
            <a:noAutofit/>
          </a:bodyPr>
          <a:lstStyle>
            <a:lvl1pPr algn="l">
              <a:defRPr sz="3000">
                <a:solidFill>
                  <a:schemeClr val="tx2"/>
                </a:solidFill>
              </a:defRPr>
            </a:lvl1pPr>
          </a:lstStyle>
          <a:p>
            <a:r>
              <a:rPr lang="fi-FI"/>
              <a:t>Muokkaa ots. perustyyl. napsautt.</a:t>
            </a:r>
          </a:p>
        </p:txBody>
      </p:sp>
      <p:pic>
        <p:nvPicPr>
          <p:cNvPr id="7" name="Kuva 6">
            <a:extLst>
              <a:ext uri="{FF2B5EF4-FFF2-40B4-BE49-F238E27FC236}">
                <a16:creationId xmlns:a16="http://schemas.microsoft.com/office/drawing/2014/main" id="{510AE1FD-A41A-044B-928F-8A53212DA973}"/>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4060370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 Otsikkodia isolla kuvalla keltaotsikko">
    <p:spTree>
      <p:nvGrpSpPr>
        <p:cNvPr id="1" name=""/>
        <p:cNvGrpSpPr/>
        <p:nvPr/>
      </p:nvGrpSpPr>
      <p:grpSpPr>
        <a:xfrm>
          <a:off x="0" y="0"/>
          <a:ext cx="0" cy="0"/>
          <a:chOff x="0" y="0"/>
          <a:chExt cx="0" cy="0"/>
        </a:xfrm>
      </p:grpSpPr>
      <p:sp>
        <p:nvSpPr>
          <p:cNvPr id="12" name="Kuvan paikkamerkki 12"/>
          <p:cNvSpPr>
            <a:spLocks noGrp="1"/>
          </p:cNvSpPr>
          <p:nvPr>
            <p:ph type="pic" sz="quarter" idx="10"/>
          </p:nvPr>
        </p:nvSpPr>
        <p:spPr>
          <a:xfrm>
            <a:off x="0" y="0"/>
            <a:ext cx="9144000" cy="4309533"/>
          </a:xfrm>
        </p:spPr>
        <p:txBody>
          <a:bodyPr rtlCol="0">
            <a:normAutofit/>
          </a:bodyPr>
          <a:lstStyle/>
          <a:p>
            <a:pPr lvl="0"/>
            <a:r>
              <a:rPr lang="fi-FI" noProof="0" dirty="0"/>
              <a:t>Lisää kuva napsauttamalla kuvaketta</a:t>
            </a:r>
          </a:p>
        </p:txBody>
      </p:sp>
      <p:sp>
        <p:nvSpPr>
          <p:cNvPr id="2" name="Otsikko 1"/>
          <p:cNvSpPr>
            <a:spLocks noGrp="1"/>
          </p:cNvSpPr>
          <p:nvPr>
            <p:ph type="title"/>
          </p:nvPr>
        </p:nvSpPr>
        <p:spPr>
          <a:xfrm>
            <a:off x="1075267" y="2189878"/>
            <a:ext cx="6815666" cy="464680"/>
          </a:xfrm>
        </p:spPr>
        <p:txBody>
          <a:bodyPr>
            <a:noAutofit/>
          </a:bodyPr>
          <a:lstStyle>
            <a:lvl1pPr algn="ctr">
              <a:defRPr sz="3200">
                <a:solidFill>
                  <a:schemeClr val="tx2"/>
                </a:solidFill>
              </a:defRPr>
            </a:lvl1pPr>
          </a:lstStyle>
          <a:p>
            <a:r>
              <a:rPr lang="fi-FI"/>
              <a:t>Muokkaa ots. perustyyl. napsautt.</a:t>
            </a:r>
          </a:p>
        </p:txBody>
      </p:sp>
      <p:pic>
        <p:nvPicPr>
          <p:cNvPr id="6" name="Kuva 5">
            <a:extLst>
              <a:ext uri="{FF2B5EF4-FFF2-40B4-BE49-F238E27FC236}">
                <a16:creationId xmlns:a16="http://schemas.microsoft.com/office/drawing/2014/main" id="{095FE17D-D571-C349-B5DD-DE61C73F6575}"/>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104367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 Sisältödia valkoisella taustalla keltaotsikko">
    <p:spTree>
      <p:nvGrpSpPr>
        <p:cNvPr id="1" name=""/>
        <p:cNvGrpSpPr/>
        <p:nvPr/>
      </p:nvGrpSpPr>
      <p:grpSpPr>
        <a:xfrm>
          <a:off x="0" y="0"/>
          <a:ext cx="0" cy="0"/>
          <a:chOff x="0" y="0"/>
          <a:chExt cx="0" cy="0"/>
        </a:xfrm>
      </p:grpSpPr>
      <p:sp>
        <p:nvSpPr>
          <p:cNvPr id="6" name="Otsikko 1">
            <a:extLst>
              <a:ext uri="{FF2B5EF4-FFF2-40B4-BE49-F238E27FC236}">
                <a16:creationId xmlns:a16="http://schemas.microsoft.com/office/drawing/2014/main" id="{6DB19249-CFCB-D148-9713-F76459DFECDA}"/>
              </a:ext>
            </a:extLst>
          </p:cNvPr>
          <p:cNvSpPr>
            <a:spLocks noGrp="1"/>
          </p:cNvSpPr>
          <p:nvPr>
            <p:ph type="title"/>
          </p:nvPr>
        </p:nvSpPr>
        <p:spPr>
          <a:xfrm>
            <a:off x="711200" y="457132"/>
            <a:ext cx="7721590" cy="857250"/>
          </a:xfrm>
        </p:spPr>
        <p:txBody>
          <a:bodyPr/>
          <a:lstStyle>
            <a:lvl1pPr>
              <a:defRPr>
                <a:solidFill>
                  <a:schemeClr val="tx2"/>
                </a:solidFill>
              </a:defRPr>
            </a:lvl1pPr>
          </a:lstStyle>
          <a:p>
            <a:r>
              <a:rPr lang="fi-FI"/>
              <a:t>Muokkaa ots. perustyyl. napsautt.</a:t>
            </a:r>
          </a:p>
        </p:txBody>
      </p:sp>
      <p:sp>
        <p:nvSpPr>
          <p:cNvPr id="7" name="Sisällön paikkamerkki 2">
            <a:extLst>
              <a:ext uri="{FF2B5EF4-FFF2-40B4-BE49-F238E27FC236}">
                <a16:creationId xmlns:a16="http://schemas.microsoft.com/office/drawing/2014/main" id="{BD695A6B-5C72-534B-89B3-E1F3A38B1BFC}"/>
              </a:ext>
            </a:extLst>
          </p:cNvPr>
          <p:cNvSpPr>
            <a:spLocks noGrp="1"/>
          </p:cNvSpPr>
          <p:nvPr>
            <p:ph idx="1"/>
          </p:nvPr>
        </p:nvSpPr>
        <p:spPr>
          <a:xfrm>
            <a:off x="711200" y="1537590"/>
            <a:ext cx="7721590" cy="2803254"/>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pic>
        <p:nvPicPr>
          <p:cNvPr id="8" name="Kuva 7">
            <a:extLst>
              <a:ext uri="{FF2B5EF4-FFF2-40B4-BE49-F238E27FC236}">
                <a16:creationId xmlns:a16="http://schemas.microsoft.com/office/drawing/2014/main" id="{4F220225-2162-A84D-BDD8-D78BE14AA6E2}"/>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1318806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 Välidia keltaisella taustalla">
    <p:bg>
      <p:bgPr>
        <a:solidFill>
          <a:schemeClr val="tx2"/>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075267" y="2189878"/>
            <a:ext cx="6815666" cy="464680"/>
          </a:xfrm>
        </p:spPr>
        <p:txBody>
          <a:bodyPr>
            <a:noAutofit/>
          </a:bodyPr>
          <a:lstStyle>
            <a:lvl1pPr algn="ctr">
              <a:defRPr sz="3200">
                <a:solidFill>
                  <a:schemeClr val="tx1"/>
                </a:solidFill>
              </a:defRPr>
            </a:lvl1pPr>
          </a:lstStyle>
          <a:p>
            <a:r>
              <a:rPr lang="fi-FI"/>
              <a:t>Muokkaa ots. perustyyl. napsautt.</a:t>
            </a:r>
          </a:p>
        </p:txBody>
      </p:sp>
      <p:pic>
        <p:nvPicPr>
          <p:cNvPr id="5" name="Kuva 4">
            <a:extLst>
              <a:ext uri="{FF2B5EF4-FFF2-40B4-BE49-F238E27FC236}">
                <a16:creationId xmlns:a16="http://schemas.microsoft.com/office/drawing/2014/main" id="{03B7EFDE-7961-5243-AAEB-D13222054CBC}"/>
              </a:ext>
            </a:extLst>
          </p:cNvPr>
          <p:cNvPicPr>
            <a:picLocks noChangeAspect="1"/>
          </p:cNvPicPr>
          <p:nvPr userDrawn="1"/>
        </p:nvPicPr>
        <p:blipFill>
          <a:blip r:embed="rId2"/>
          <a:stretch>
            <a:fillRect/>
          </a:stretch>
        </p:blipFill>
        <p:spPr>
          <a:xfrm>
            <a:off x="7938081" y="4525963"/>
            <a:ext cx="969381" cy="381000"/>
          </a:xfrm>
          <a:prstGeom prst="rect">
            <a:avLst/>
          </a:prstGeom>
        </p:spPr>
      </p:pic>
    </p:spTree>
    <p:extLst>
      <p:ext uri="{BB962C8B-B14F-4D97-AF65-F5344CB8AC3E}">
        <p14:creationId xmlns:p14="http://schemas.microsoft.com/office/powerpoint/2010/main" val="2089563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 Dia isolla kuvalla musta logo">
    <p:spTree>
      <p:nvGrpSpPr>
        <p:cNvPr id="1" name=""/>
        <p:cNvGrpSpPr/>
        <p:nvPr/>
      </p:nvGrpSpPr>
      <p:grpSpPr>
        <a:xfrm>
          <a:off x="0" y="0"/>
          <a:ext cx="0" cy="0"/>
          <a:chOff x="0" y="0"/>
          <a:chExt cx="0" cy="0"/>
        </a:xfrm>
      </p:grpSpPr>
      <p:sp>
        <p:nvSpPr>
          <p:cNvPr id="12" name="Kuvan paikkamerkki 12"/>
          <p:cNvSpPr>
            <a:spLocks noGrp="1"/>
          </p:cNvSpPr>
          <p:nvPr>
            <p:ph type="pic" sz="quarter" idx="10"/>
          </p:nvPr>
        </p:nvSpPr>
        <p:spPr>
          <a:xfrm>
            <a:off x="0" y="0"/>
            <a:ext cx="9144000" cy="4309533"/>
          </a:xfrm>
        </p:spPr>
        <p:txBody>
          <a:bodyPr rtlCol="0">
            <a:normAutofit/>
          </a:bodyPr>
          <a:lstStyle/>
          <a:p>
            <a:pPr lvl="0"/>
            <a:r>
              <a:rPr lang="fi-FI" noProof="0" dirty="0"/>
              <a:t>Lisää kuva napsauttamalla kuvaketta</a:t>
            </a:r>
          </a:p>
        </p:txBody>
      </p:sp>
      <p:pic>
        <p:nvPicPr>
          <p:cNvPr id="5" name="Kuva 4">
            <a:extLst>
              <a:ext uri="{FF2B5EF4-FFF2-40B4-BE49-F238E27FC236}">
                <a16:creationId xmlns:a16="http://schemas.microsoft.com/office/drawing/2014/main" id="{8EAD9C9E-0767-FD4E-BE9A-C936573FA0C5}"/>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40996176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J. Brändidia">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624F1312-3BE3-C449-AE1F-1FCCC13AD688}"/>
              </a:ext>
            </a:extLst>
          </p:cNvPr>
          <p:cNvPicPr>
            <a:picLocks noChangeAspect="1"/>
          </p:cNvPicPr>
          <p:nvPr userDrawn="1"/>
        </p:nvPicPr>
        <p:blipFill>
          <a:blip r:embed="rId3"/>
          <a:srcRect/>
          <a:stretch/>
        </p:blipFill>
        <p:spPr>
          <a:xfrm>
            <a:off x="577249" y="1455133"/>
            <a:ext cx="3220530" cy="965869"/>
          </a:xfrm>
          <a:prstGeom prst="rect">
            <a:avLst/>
          </a:prstGeom>
        </p:spPr>
      </p:pic>
    </p:spTree>
    <p:extLst>
      <p:ext uri="{BB962C8B-B14F-4D97-AF65-F5344CB8AC3E}">
        <p14:creationId xmlns:p14="http://schemas.microsoft.com/office/powerpoint/2010/main" val="5777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J. Brändidia">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624F1312-3BE3-C449-AE1F-1FCCC13AD688}"/>
              </a:ext>
            </a:extLst>
          </p:cNvPr>
          <p:cNvPicPr>
            <a:picLocks noChangeAspect="1"/>
          </p:cNvPicPr>
          <p:nvPr userDrawn="1"/>
        </p:nvPicPr>
        <p:blipFill>
          <a:blip r:embed="rId3"/>
          <a:srcRect/>
          <a:stretch/>
        </p:blipFill>
        <p:spPr>
          <a:xfrm>
            <a:off x="1103801" y="971908"/>
            <a:ext cx="2330749" cy="2030083"/>
          </a:xfrm>
          <a:prstGeom prst="rect">
            <a:avLst/>
          </a:prstGeom>
        </p:spPr>
      </p:pic>
    </p:spTree>
    <p:extLst>
      <p:ext uri="{BB962C8B-B14F-4D97-AF65-F5344CB8AC3E}">
        <p14:creationId xmlns:p14="http://schemas.microsoft.com/office/powerpoint/2010/main" val="360598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K. Lopetusdia keltatausta">
    <p:bg>
      <p:bgPr>
        <a:solidFill>
          <a:schemeClr val="tx2"/>
        </a:solidFill>
        <a:effectLst/>
      </p:bgPr>
    </p:bg>
    <p:spTree>
      <p:nvGrpSpPr>
        <p:cNvPr id="1" name=""/>
        <p:cNvGrpSpPr/>
        <p:nvPr/>
      </p:nvGrpSpPr>
      <p:grpSpPr>
        <a:xfrm>
          <a:off x="0" y="0"/>
          <a:ext cx="0" cy="0"/>
          <a:chOff x="0" y="0"/>
          <a:chExt cx="0" cy="0"/>
        </a:xfrm>
      </p:grpSpPr>
      <p:pic>
        <p:nvPicPr>
          <p:cNvPr id="14" name="Kuva 13">
            <a:extLst>
              <a:ext uri="{FF2B5EF4-FFF2-40B4-BE49-F238E27FC236}">
                <a16:creationId xmlns:a16="http://schemas.microsoft.com/office/drawing/2014/main" id="{375B28D8-3C2C-ED45-913A-F84130359399}"/>
              </a:ext>
            </a:extLst>
          </p:cNvPr>
          <p:cNvPicPr>
            <a:picLocks noChangeAspect="1"/>
          </p:cNvPicPr>
          <p:nvPr userDrawn="1"/>
        </p:nvPicPr>
        <p:blipFill>
          <a:blip r:embed="rId2"/>
          <a:stretch>
            <a:fillRect/>
          </a:stretch>
        </p:blipFill>
        <p:spPr>
          <a:xfrm>
            <a:off x="2469431" y="1817175"/>
            <a:ext cx="4074929" cy="1460455"/>
          </a:xfrm>
          <a:prstGeom prst="rect">
            <a:avLst/>
          </a:prstGeom>
        </p:spPr>
      </p:pic>
      <p:sp>
        <p:nvSpPr>
          <p:cNvPr id="2" name="Suorakulmio 1"/>
          <p:cNvSpPr/>
          <p:nvPr/>
        </p:nvSpPr>
        <p:spPr>
          <a:xfrm>
            <a:off x="31750" y="42862"/>
            <a:ext cx="9074150" cy="5064125"/>
          </a:xfrm>
          <a:prstGeom prst="rect">
            <a:avLst/>
          </a:prstGeom>
          <a:noFill/>
          <a:ln w="76200" cap="sq" cmpd="sng">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fi-FI" dirty="0"/>
          </a:p>
        </p:txBody>
      </p:sp>
      <p:pic>
        <p:nvPicPr>
          <p:cNvPr id="3" name="Kuva 4"/>
          <p:cNvPicPr>
            <a:picLocks noChangeAspect="1"/>
          </p:cNvPicPr>
          <p:nvPr/>
        </p:nvPicPr>
        <p:blipFill>
          <a:blip r:embed="rId3">
            <a:duotone>
              <a:prstClr val="black"/>
              <a:schemeClr val="accent4">
                <a:tint val="45000"/>
                <a:satMod val="400000"/>
              </a:schemeClr>
            </a:duotone>
            <a:lum bright="-100000"/>
            <a:extLst>
              <a:ext uri="{28A0092B-C50C-407E-A947-70E740481C1C}">
                <a14:useLocalDpi xmlns:a14="http://schemas.microsoft.com/office/drawing/2010/main" val="0"/>
              </a:ext>
            </a:extLst>
          </a:blip>
          <a:srcRect l="50000"/>
          <a:stretch>
            <a:fillRect/>
          </a:stretch>
        </p:blipFill>
        <p:spPr bwMode="auto">
          <a:xfrm>
            <a:off x="58738" y="2430463"/>
            <a:ext cx="152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Kuva 5"/>
          <p:cNvPicPr>
            <a:picLocks noChangeAspect="1"/>
          </p:cNvPicPr>
          <p:nvPr/>
        </p:nvPicPr>
        <p:blipFill>
          <a:blip r:embed="rId3">
            <a:duotone>
              <a:prstClr val="black"/>
              <a:schemeClr val="accent4">
                <a:tint val="45000"/>
                <a:satMod val="400000"/>
              </a:schemeClr>
            </a:duotone>
            <a:lum bright="-100000"/>
            <a:extLst>
              <a:ext uri="{28A0092B-C50C-407E-A947-70E740481C1C}">
                <a14:useLocalDpi xmlns:a14="http://schemas.microsoft.com/office/drawing/2010/main" val="0"/>
              </a:ext>
            </a:extLst>
          </a:blip>
          <a:srcRect r="50000"/>
          <a:stretch>
            <a:fillRect/>
          </a:stretch>
        </p:blipFill>
        <p:spPr bwMode="auto">
          <a:xfrm>
            <a:off x="8926513" y="2420938"/>
            <a:ext cx="152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Kuva 6"/>
          <p:cNvPicPr>
            <a:picLocks noChangeAspect="1"/>
          </p:cNvPicPr>
          <p:nvPr/>
        </p:nvPicPr>
        <p:blipFill>
          <a:blip r:embed="rId3">
            <a:duotone>
              <a:prstClr val="black"/>
              <a:schemeClr val="tx1">
                <a:tint val="45000"/>
                <a:satMod val="400000"/>
              </a:schemeClr>
            </a:duotone>
            <a:lum bright="-100000" contrast="-1000"/>
            <a:extLst>
              <a:ext uri="{28A0092B-C50C-407E-A947-70E740481C1C}">
                <a14:useLocalDpi xmlns:a14="http://schemas.microsoft.com/office/drawing/2010/main" val="0"/>
              </a:ext>
            </a:extLst>
          </a:blip>
          <a:srcRect t="50000"/>
          <a:stretch>
            <a:fillRect/>
          </a:stretch>
        </p:blipFill>
        <p:spPr bwMode="auto">
          <a:xfrm>
            <a:off x="4421188" y="42863"/>
            <a:ext cx="3048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Kuva 7"/>
          <p:cNvPicPr>
            <a:picLocks noChangeAspect="1"/>
          </p:cNvPicPr>
          <p:nvPr/>
        </p:nvPicPr>
        <p:blipFill>
          <a:blip r:embed="rId3">
            <a:duotone>
              <a:prstClr val="black"/>
              <a:schemeClr val="accent4">
                <a:tint val="45000"/>
                <a:satMod val="400000"/>
              </a:schemeClr>
            </a:duotone>
            <a:lum bright="-100000"/>
            <a:extLst>
              <a:ext uri="{28A0092B-C50C-407E-A947-70E740481C1C}">
                <a14:useLocalDpi xmlns:a14="http://schemas.microsoft.com/office/drawing/2010/main" val="0"/>
              </a:ext>
            </a:extLst>
          </a:blip>
          <a:srcRect b="43706"/>
          <a:stretch>
            <a:fillRect/>
          </a:stretch>
        </p:blipFill>
        <p:spPr bwMode="auto">
          <a:xfrm>
            <a:off x="4421188" y="4956175"/>
            <a:ext cx="30480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6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C. Sisältödia mustalla taustalla">
    <p:bg>
      <p:bgPr>
        <a:solidFill>
          <a:schemeClr val="tx1"/>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711200" y="478200"/>
            <a:ext cx="7721601" cy="857250"/>
          </a:xfrm>
        </p:spPr>
        <p:txBody>
          <a:bodyPr/>
          <a:lstStyle>
            <a:lvl1pPr>
              <a:defRPr>
                <a:solidFill>
                  <a:schemeClr val="tx2"/>
                </a:solidFill>
              </a:defRPr>
            </a:lvl1pPr>
          </a:lstStyle>
          <a:p>
            <a:r>
              <a:rPr lang="fi-FI"/>
              <a:t>Muokkaa ots. perustyyl. napsautt.</a:t>
            </a:r>
          </a:p>
        </p:txBody>
      </p:sp>
      <p:sp>
        <p:nvSpPr>
          <p:cNvPr id="3" name="Sisällön paikkamerkki 2"/>
          <p:cNvSpPr>
            <a:spLocks noGrp="1"/>
          </p:cNvSpPr>
          <p:nvPr>
            <p:ph idx="1"/>
          </p:nvPr>
        </p:nvSpPr>
        <p:spPr>
          <a:xfrm>
            <a:off x="711200" y="1654075"/>
            <a:ext cx="7721601" cy="2620891"/>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pic>
        <p:nvPicPr>
          <p:cNvPr id="9" name="Kuva 8">
            <a:extLst>
              <a:ext uri="{FF2B5EF4-FFF2-40B4-BE49-F238E27FC236}">
                <a16:creationId xmlns:a16="http://schemas.microsoft.com/office/drawing/2014/main" id="{FD5BD67B-73EF-C041-A898-F4AFAFFBFC57}"/>
              </a:ext>
            </a:extLst>
          </p:cNvPr>
          <p:cNvPicPr>
            <a:picLocks noChangeAspect="1"/>
          </p:cNvPicPr>
          <p:nvPr userDrawn="1"/>
        </p:nvPicPr>
        <p:blipFill>
          <a:blip r:embed="rId2"/>
          <a:stretch>
            <a:fillRect/>
          </a:stretch>
        </p:blipFill>
        <p:spPr>
          <a:xfrm>
            <a:off x="7936495" y="4525963"/>
            <a:ext cx="969380" cy="381000"/>
          </a:xfrm>
          <a:prstGeom prst="rect">
            <a:avLst/>
          </a:prstGeom>
        </p:spPr>
      </p:pic>
    </p:spTree>
    <p:extLst>
      <p:ext uri="{BB962C8B-B14F-4D97-AF65-F5344CB8AC3E}">
        <p14:creationId xmlns:p14="http://schemas.microsoft.com/office/powerpoint/2010/main" val="340594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1_D. Sisältödia kaksi palstaa keltaotsikko">
    <p:spTree>
      <p:nvGrpSpPr>
        <p:cNvPr id="1" name=""/>
        <p:cNvGrpSpPr/>
        <p:nvPr/>
      </p:nvGrpSpPr>
      <p:grpSpPr>
        <a:xfrm>
          <a:off x="0" y="0"/>
          <a:ext cx="0" cy="0"/>
          <a:chOff x="0" y="0"/>
          <a:chExt cx="0" cy="0"/>
        </a:xfrm>
      </p:grpSpPr>
      <p:sp>
        <p:nvSpPr>
          <p:cNvPr id="3" name="Sisällön paikkamerkki 2"/>
          <p:cNvSpPr>
            <a:spLocks noGrp="1"/>
          </p:cNvSpPr>
          <p:nvPr>
            <p:ph sz="half" idx="1"/>
          </p:nvPr>
        </p:nvSpPr>
        <p:spPr>
          <a:xfrm>
            <a:off x="457200" y="1496820"/>
            <a:ext cx="4038600" cy="2797560"/>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4648200" y="1496820"/>
            <a:ext cx="4038600" cy="2797560"/>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2" name="Otsikko 1"/>
          <p:cNvSpPr>
            <a:spLocks noGrp="1"/>
          </p:cNvSpPr>
          <p:nvPr>
            <p:ph type="title"/>
          </p:nvPr>
        </p:nvSpPr>
        <p:spPr>
          <a:xfrm>
            <a:off x="457200" y="420495"/>
            <a:ext cx="8229600" cy="857250"/>
          </a:xfrm>
        </p:spPr>
        <p:txBody>
          <a:bodyPr/>
          <a:lstStyle>
            <a:lvl1pPr>
              <a:defRPr>
                <a:solidFill>
                  <a:schemeClr val="tx2"/>
                </a:solidFill>
              </a:defRPr>
            </a:lvl1pPr>
          </a:lstStyle>
          <a:p>
            <a:r>
              <a:rPr lang="fi-FI"/>
              <a:t>Muokkaa ots. perustyyl. napsautt.</a:t>
            </a:r>
          </a:p>
        </p:txBody>
      </p:sp>
      <p:pic>
        <p:nvPicPr>
          <p:cNvPr id="8" name="Kuva 7">
            <a:extLst>
              <a:ext uri="{FF2B5EF4-FFF2-40B4-BE49-F238E27FC236}">
                <a16:creationId xmlns:a16="http://schemas.microsoft.com/office/drawing/2014/main" id="{CC93C3D3-E789-D646-903D-5B89FCA8C60C}"/>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3691747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 Sisältödia kuvalla keltaotsikko">
    <p:spTree>
      <p:nvGrpSpPr>
        <p:cNvPr id="1" name=""/>
        <p:cNvGrpSpPr/>
        <p:nvPr/>
      </p:nvGrpSpPr>
      <p:grpSpPr>
        <a:xfrm>
          <a:off x="0" y="0"/>
          <a:ext cx="0" cy="0"/>
          <a:chOff x="0" y="0"/>
          <a:chExt cx="0" cy="0"/>
        </a:xfrm>
      </p:grpSpPr>
      <p:sp>
        <p:nvSpPr>
          <p:cNvPr id="2" name="Otsikko 1"/>
          <p:cNvSpPr>
            <a:spLocks noGrp="1"/>
          </p:cNvSpPr>
          <p:nvPr>
            <p:ph type="title"/>
          </p:nvPr>
        </p:nvSpPr>
        <p:spPr>
          <a:xfrm>
            <a:off x="444500" y="767043"/>
            <a:ext cx="4821767" cy="857250"/>
          </a:xfrm>
        </p:spPr>
        <p:txBody>
          <a:bodyPr>
            <a:normAutofit/>
          </a:bodyPr>
          <a:lstStyle>
            <a:lvl1pPr>
              <a:defRPr sz="3000">
                <a:solidFill>
                  <a:schemeClr val="tx2"/>
                </a:solidFill>
              </a:defRPr>
            </a:lvl1pPr>
          </a:lstStyle>
          <a:p>
            <a:r>
              <a:rPr lang="fi-FI"/>
              <a:t>Muokkaa ots. perustyyl. napsautt.</a:t>
            </a:r>
          </a:p>
        </p:txBody>
      </p:sp>
      <p:sp>
        <p:nvSpPr>
          <p:cNvPr id="3" name="Sisällön paikkamerkki 2"/>
          <p:cNvSpPr>
            <a:spLocks noGrp="1"/>
          </p:cNvSpPr>
          <p:nvPr>
            <p:ph sz="half" idx="1"/>
          </p:nvPr>
        </p:nvSpPr>
        <p:spPr>
          <a:xfrm>
            <a:off x="444499" y="1724037"/>
            <a:ext cx="4821767" cy="2556753"/>
          </a:xfrm>
        </p:spPr>
        <p:txBody>
          <a:bodyPr>
            <a:normAutofit/>
          </a:bodyPr>
          <a:lstStyle>
            <a:lvl1pPr>
              <a:buClr>
                <a:schemeClr val="tx2"/>
              </a:buClr>
              <a:defRPr sz="18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15" name="Kuvan paikkamerkki 12"/>
          <p:cNvSpPr>
            <a:spLocks noGrp="1"/>
          </p:cNvSpPr>
          <p:nvPr>
            <p:ph type="pic" sz="quarter" idx="10"/>
          </p:nvPr>
        </p:nvSpPr>
        <p:spPr>
          <a:xfrm>
            <a:off x="5506403" y="341313"/>
            <a:ext cx="3192463" cy="1879600"/>
          </a:xfrm>
        </p:spPr>
        <p:txBody>
          <a:bodyPr rtlCol="0">
            <a:normAutofit/>
          </a:bodyPr>
          <a:lstStyle>
            <a:lvl1pPr>
              <a:buClr>
                <a:schemeClr val="tx2"/>
              </a:buClr>
              <a:defRPr/>
            </a:lvl1pPr>
          </a:lstStyle>
          <a:p>
            <a:pPr lvl="0"/>
            <a:r>
              <a:rPr lang="fi-FI" noProof="0" dirty="0"/>
              <a:t>Lisää kuva napsauttamalla kuvaketta</a:t>
            </a:r>
          </a:p>
        </p:txBody>
      </p:sp>
      <p:sp>
        <p:nvSpPr>
          <p:cNvPr id="16" name="Kuvan paikkamerkki 12"/>
          <p:cNvSpPr>
            <a:spLocks noGrp="1"/>
          </p:cNvSpPr>
          <p:nvPr>
            <p:ph type="pic" sz="quarter" idx="11"/>
          </p:nvPr>
        </p:nvSpPr>
        <p:spPr>
          <a:xfrm>
            <a:off x="5506403" y="2267472"/>
            <a:ext cx="3192463" cy="2013317"/>
          </a:xfrm>
        </p:spPr>
        <p:txBody>
          <a:bodyPr rtlCol="0">
            <a:normAutofit/>
          </a:bodyPr>
          <a:lstStyle>
            <a:lvl1pPr>
              <a:buClr>
                <a:schemeClr val="tx2"/>
              </a:buClr>
              <a:defRPr/>
            </a:lvl1pPr>
          </a:lstStyle>
          <a:p>
            <a:pPr lvl="0"/>
            <a:r>
              <a:rPr lang="fi-FI" noProof="0" dirty="0"/>
              <a:t>Lisää kuva napsauttamalla kuvaketta</a:t>
            </a:r>
          </a:p>
        </p:txBody>
      </p:sp>
      <p:pic>
        <p:nvPicPr>
          <p:cNvPr id="9" name="Kuva 8">
            <a:extLst>
              <a:ext uri="{FF2B5EF4-FFF2-40B4-BE49-F238E27FC236}">
                <a16:creationId xmlns:a16="http://schemas.microsoft.com/office/drawing/2014/main" id="{6D97AD57-B7DF-D24C-9EF7-4B9F38F59568}"/>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3620036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 Sisältödia isolla kuvalla keltaotsikko">
    <p:spTree>
      <p:nvGrpSpPr>
        <p:cNvPr id="1" name=""/>
        <p:cNvGrpSpPr/>
        <p:nvPr/>
      </p:nvGrpSpPr>
      <p:grpSpPr>
        <a:xfrm>
          <a:off x="0" y="0"/>
          <a:ext cx="0" cy="0"/>
          <a:chOff x="0" y="0"/>
          <a:chExt cx="0" cy="0"/>
        </a:xfrm>
      </p:grpSpPr>
      <p:sp>
        <p:nvSpPr>
          <p:cNvPr id="3" name="Sisällön paikkamerkki 2"/>
          <p:cNvSpPr>
            <a:spLocks noGrp="1"/>
          </p:cNvSpPr>
          <p:nvPr>
            <p:ph sz="half" idx="1"/>
          </p:nvPr>
        </p:nvSpPr>
        <p:spPr>
          <a:xfrm>
            <a:off x="711200" y="3446769"/>
            <a:ext cx="7171256" cy="853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p:txBody>
      </p:sp>
      <p:sp>
        <p:nvSpPr>
          <p:cNvPr id="12" name="Kuvan paikkamerkki 12"/>
          <p:cNvSpPr>
            <a:spLocks noGrp="1"/>
          </p:cNvSpPr>
          <p:nvPr>
            <p:ph type="pic" sz="quarter" idx="10"/>
          </p:nvPr>
        </p:nvSpPr>
        <p:spPr>
          <a:xfrm>
            <a:off x="0" y="0"/>
            <a:ext cx="9144000" cy="2372467"/>
          </a:xfrm>
        </p:spPr>
        <p:txBody>
          <a:bodyPr rtlCol="0">
            <a:normAutofit/>
          </a:bodyPr>
          <a:lstStyle/>
          <a:p>
            <a:pPr lvl="0"/>
            <a:r>
              <a:rPr lang="fi-FI" noProof="0" dirty="0"/>
              <a:t>Lisää kuva napsauttamalla kuvaketta</a:t>
            </a:r>
          </a:p>
        </p:txBody>
      </p:sp>
      <p:sp>
        <p:nvSpPr>
          <p:cNvPr id="13" name="Otsikko 1"/>
          <p:cNvSpPr>
            <a:spLocks noGrp="1"/>
          </p:cNvSpPr>
          <p:nvPr>
            <p:ph type="title"/>
          </p:nvPr>
        </p:nvSpPr>
        <p:spPr>
          <a:xfrm>
            <a:off x="711200" y="2487018"/>
            <a:ext cx="6815666" cy="868391"/>
          </a:xfrm>
        </p:spPr>
        <p:txBody>
          <a:bodyPr>
            <a:noAutofit/>
          </a:bodyPr>
          <a:lstStyle>
            <a:lvl1pPr algn="l">
              <a:defRPr sz="3000">
                <a:solidFill>
                  <a:schemeClr val="tx2"/>
                </a:solidFill>
              </a:defRPr>
            </a:lvl1pPr>
          </a:lstStyle>
          <a:p>
            <a:r>
              <a:rPr lang="fi-FI"/>
              <a:t>Muokkaa ots. perustyyl. napsautt.</a:t>
            </a:r>
          </a:p>
        </p:txBody>
      </p:sp>
      <p:pic>
        <p:nvPicPr>
          <p:cNvPr id="7" name="Kuva 6">
            <a:extLst>
              <a:ext uri="{FF2B5EF4-FFF2-40B4-BE49-F238E27FC236}">
                <a16:creationId xmlns:a16="http://schemas.microsoft.com/office/drawing/2014/main" id="{510AE1FD-A41A-044B-928F-8A53212DA973}"/>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406037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 Otsikkodia isolla kuvalla keltaotsikko">
    <p:spTree>
      <p:nvGrpSpPr>
        <p:cNvPr id="1" name=""/>
        <p:cNvGrpSpPr/>
        <p:nvPr/>
      </p:nvGrpSpPr>
      <p:grpSpPr>
        <a:xfrm>
          <a:off x="0" y="0"/>
          <a:ext cx="0" cy="0"/>
          <a:chOff x="0" y="0"/>
          <a:chExt cx="0" cy="0"/>
        </a:xfrm>
      </p:grpSpPr>
      <p:sp>
        <p:nvSpPr>
          <p:cNvPr id="12" name="Kuvan paikkamerkki 12"/>
          <p:cNvSpPr>
            <a:spLocks noGrp="1"/>
          </p:cNvSpPr>
          <p:nvPr>
            <p:ph type="pic" sz="quarter" idx="10"/>
          </p:nvPr>
        </p:nvSpPr>
        <p:spPr>
          <a:xfrm>
            <a:off x="0" y="0"/>
            <a:ext cx="9144000" cy="4309533"/>
          </a:xfrm>
        </p:spPr>
        <p:txBody>
          <a:bodyPr rtlCol="0">
            <a:normAutofit/>
          </a:bodyPr>
          <a:lstStyle/>
          <a:p>
            <a:pPr lvl="0"/>
            <a:r>
              <a:rPr lang="fi-FI" noProof="0" dirty="0"/>
              <a:t>Lisää kuva napsauttamalla kuvaketta</a:t>
            </a:r>
          </a:p>
        </p:txBody>
      </p:sp>
      <p:sp>
        <p:nvSpPr>
          <p:cNvPr id="2" name="Otsikko 1"/>
          <p:cNvSpPr>
            <a:spLocks noGrp="1"/>
          </p:cNvSpPr>
          <p:nvPr>
            <p:ph type="title"/>
          </p:nvPr>
        </p:nvSpPr>
        <p:spPr>
          <a:xfrm>
            <a:off x="1075267" y="2189878"/>
            <a:ext cx="6815666" cy="464680"/>
          </a:xfrm>
        </p:spPr>
        <p:txBody>
          <a:bodyPr>
            <a:noAutofit/>
          </a:bodyPr>
          <a:lstStyle>
            <a:lvl1pPr algn="ctr">
              <a:defRPr sz="3200">
                <a:solidFill>
                  <a:schemeClr val="tx2"/>
                </a:solidFill>
              </a:defRPr>
            </a:lvl1pPr>
          </a:lstStyle>
          <a:p>
            <a:r>
              <a:rPr lang="fi-FI"/>
              <a:t>Muokkaa ots. perustyyl. napsautt.</a:t>
            </a:r>
          </a:p>
        </p:txBody>
      </p:sp>
      <p:pic>
        <p:nvPicPr>
          <p:cNvPr id="6" name="Kuva 5">
            <a:extLst>
              <a:ext uri="{FF2B5EF4-FFF2-40B4-BE49-F238E27FC236}">
                <a16:creationId xmlns:a16="http://schemas.microsoft.com/office/drawing/2014/main" id="{095FE17D-D571-C349-B5DD-DE61C73F6575}"/>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1043673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 Välidia mustalla taustalla">
    <p:bg>
      <p:bgPr>
        <a:solidFill>
          <a:schemeClr val="tx1"/>
        </a:solid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a:xfrm>
            <a:off x="1075267" y="2189878"/>
            <a:ext cx="6815666" cy="464680"/>
          </a:xfrm>
        </p:spPr>
        <p:txBody>
          <a:bodyPr>
            <a:noAutofit/>
          </a:bodyPr>
          <a:lstStyle>
            <a:lvl1pPr algn="ctr">
              <a:defRPr sz="3200">
                <a:solidFill>
                  <a:schemeClr val="tx2"/>
                </a:solidFill>
              </a:defRPr>
            </a:lvl1pPr>
          </a:lstStyle>
          <a:p>
            <a:r>
              <a:rPr lang="fi-FI"/>
              <a:t>Muokkaa ots. perustyyl. napsautt.</a:t>
            </a:r>
          </a:p>
        </p:txBody>
      </p:sp>
      <p:pic>
        <p:nvPicPr>
          <p:cNvPr id="7" name="Kuva 6">
            <a:extLst>
              <a:ext uri="{FF2B5EF4-FFF2-40B4-BE49-F238E27FC236}">
                <a16:creationId xmlns:a16="http://schemas.microsoft.com/office/drawing/2014/main" id="{DB1BB736-41D1-5342-AE81-AE1F07A76AAE}"/>
              </a:ext>
            </a:extLst>
          </p:cNvPr>
          <p:cNvPicPr>
            <a:picLocks noChangeAspect="1"/>
          </p:cNvPicPr>
          <p:nvPr userDrawn="1"/>
        </p:nvPicPr>
        <p:blipFill>
          <a:blip r:embed="rId2"/>
          <a:stretch>
            <a:fillRect/>
          </a:stretch>
        </p:blipFill>
        <p:spPr>
          <a:xfrm>
            <a:off x="7936495" y="4525963"/>
            <a:ext cx="969380" cy="381000"/>
          </a:xfrm>
          <a:prstGeom prst="rect">
            <a:avLst/>
          </a:prstGeom>
        </p:spPr>
      </p:pic>
    </p:spTree>
    <p:extLst>
      <p:ext uri="{BB962C8B-B14F-4D97-AF65-F5344CB8AC3E}">
        <p14:creationId xmlns:p14="http://schemas.microsoft.com/office/powerpoint/2010/main" val="331317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 Dia isolla kuvalla musta logo">
    <p:spTree>
      <p:nvGrpSpPr>
        <p:cNvPr id="1" name=""/>
        <p:cNvGrpSpPr/>
        <p:nvPr/>
      </p:nvGrpSpPr>
      <p:grpSpPr>
        <a:xfrm>
          <a:off x="0" y="0"/>
          <a:ext cx="0" cy="0"/>
          <a:chOff x="0" y="0"/>
          <a:chExt cx="0" cy="0"/>
        </a:xfrm>
      </p:grpSpPr>
      <p:sp>
        <p:nvSpPr>
          <p:cNvPr id="12" name="Kuvan paikkamerkki 12"/>
          <p:cNvSpPr>
            <a:spLocks noGrp="1"/>
          </p:cNvSpPr>
          <p:nvPr>
            <p:ph type="pic" sz="quarter" idx="10"/>
          </p:nvPr>
        </p:nvSpPr>
        <p:spPr>
          <a:xfrm>
            <a:off x="0" y="0"/>
            <a:ext cx="9144000" cy="4309533"/>
          </a:xfrm>
        </p:spPr>
        <p:txBody>
          <a:bodyPr rtlCol="0">
            <a:normAutofit/>
          </a:bodyPr>
          <a:lstStyle/>
          <a:p>
            <a:pPr lvl="0"/>
            <a:r>
              <a:rPr lang="fi-FI" noProof="0" dirty="0"/>
              <a:t>Lisää kuva napsauttamalla kuvaketta</a:t>
            </a:r>
          </a:p>
        </p:txBody>
      </p:sp>
      <p:pic>
        <p:nvPicPr>
          <p:cNvPr id="5" name="Kuva 4">
            <a:extLst>
              <a:ext uri="{FF2B5EF4-FFF2-40B4-BE49-F238E27FC236}">
                <a16:creationId xmlns:a16="http://schemas.microsoft.com/office/drawing/2014/main" id="{8EAD9C9E-0767-FD4E-BE9A-C936573FA0C5}"/>
              </a:ext>
            </a:extLst>
          </p:cNvPr>
          <p:cNvPicPr>
            <a:picLocks noChangeAspect="1"/>
          </p:cNvPicPr>
          <p:nvPr userDrawn="1"/>
        </p:nvPicPr>
        <p:blipFill>
          <a:blip r:embed="rId2"/>
          <a:stretch>
            <a:fillRect/>
          </a:stretch>
        </p:blipFill>
        <p:spPr>
          <a:xfrm>
            <a:off x="7919449" y="4525963"/>
            <a:ext cx="986425" cy="381000"/>
          </a:xfrm>
          <a:prstGeom prst="rect">
            <a:avLst/>
          </a:prstGeom>
        </p:spPr>
      </p:pic>
    </p:spTree>
    <p:extLst>
      <p:ext uri="{BB962C8B-B14F-4D97-AF65-F5344CB8AC3E}">
        <p14:creationId xmlns:p14="http://schemas.microsoft.com/office/powerpoint/2010/main" val="4099617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Otsikon paikkamerkki 1"/>
          <p:cNvSpPr>
            <a:spLocks noGrp="1"/>
          </p:cNvSpPr>
          <p:nvPr>
            <p:ph type="title"/>
          </p:nvPr>
        </p:nvSpPr>
        <p:spPr bwMode="auto">
          <a:xfrm>
            <a:off x="457200" y="206375"/>
            <a:ext cx="7975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i-FI"/>
              <a:t>Muokkaa perustyylejä naps.</a:t>
            </a:r>
          </a:p>
        </p:txBody>
      </p:sp>
      <p:sp>
        <p:nvSpPr>
          <p:cNvPr id="1027" name="Tekstin paikkamerkki 2"/>
          <p:cNvSpPr>
            <a:spLocks noGrp="1"/>
          </p:cNvSpPr>
          <p:nvPr>
            <p:ph type="body" idx="1"/>
          </p:nvPr>
        </p:nvSpPr>
        <p:spPr bwMode="auto">
          <a:xfrm>
            <a:off x="457200" y="1200150"/>
            <a:ext cx="7975600"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Tree>
    <p:extLst>
      <p:ext uri="{BB962C8B-B14F-4D97-AF65-F5344CB8AC3E}">
        <p14:creationId xmlns:p14="http://schemas.microsoft.com/office/powerpoint/2010/main" val="1288181856"/>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91" r:id="rId3"/>
    <p:sldLayoutId id="2147483775" r:id="rId4"/>
    <p:sldLayoutId id="2147483777" r:id="rId5"/>
    <p:sldLayoutId id="2147483778" r:id="rId6"/>
    <p:sldLayoutId id="2147483779" r:id="rId7"/>
    <p:sldLayoutId id="2147483792" r:id="rId8"/>
    <p:sldLayoutId id="2147483781" r:id="rId9"/>
    <p:sldLayoutId id="2147483783" r:id="rId10"/>
    <p:sldLayoutId id="2147483784" r:id="rId11"/>
    <p:sldLayoutId id="2147483787" r:id="rId12"/>
  </p:sldLayoutIdLst>
  <p:txStyles>
    <p:titleStyle>
      <a:lvl1pPr algn="l" defTabSz="457200" rtl="0" eaLnBrk="1" fontAlgn="base" hangingPunct="1">
        <a:spcBef>
          <a:spcPct val="0"/>
        </a:spcBef>
        <a:spcAft>
          <a:spcPct val="0"/>
        </a:spcAft>
        <a:defRPr sz="3200" b="1" kern="1200">
          <a:solidFill>
            <a:schemeClr val="tx2"/>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Otsikon paikkamerkki 1"/>
          <p:cNvSpPr>
            <a:spLocks noGrp="1"/>
          </p:cNvSpPr>
          <p:nvPr>
            <p:ph type="title"/>
          </p:nvPr>
        </p:nvSpPr>
        <p:spPr bwMode="auto">
          <a:xfrm>
            <a:off x="457200" y="206375"/>
            <a:ext cx="7975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i-FI"/>
              <a:t>Muokkaa perustyylejä naps.</a:t>
            </a:r>
          </a:p>
        </p:txBody>
      </p:sp>
      <p:sp>
        <p:nvSpPr>
          <p:cNvPr id="1027" name="Tekstin paikkamerkki 2"/>
          <p:cNvSpPr>
            <a:spLocks noGrp="1"/>
          </p:cNvSpPr>
          <p:nvPr>
            <p:ph type="body" idx="1"/>
          </p:nvPr>
        </p:nvSpPr>
        <p:spPr bwMode="auto">
          <a:xfrm>
            <a:off x="457200" y="1200150"/>
            <a:ext cx="7975600"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Tree>
    <p:extLst>
      <p:ext uri="{BB962C8B-B14F-4D97-AF65-F5344CB8AC3E}">
        <p14:creationId xmlns:p14="http://schemas.microsoft.com/office/powerpoint/2010/main" val="1288181856"/>
      </p:ext>
    </p:extLst>
  </p:cSld>
  <p:clrMap bg1="lt1" tx1="dk1" bg2="lt2" tx2="dk2" accent1="accent1" accent2="accent2" accent3="accent3" accent4="accent4" accent5="accent5" accent6="accent6" hlink="hlink" folHlink="folHlink"/>
  <p:sldLayoutIdLst>
    <p:sldLayoutId id="2147483788" r:id="rId1"/>
    <p:sldLayoutId id="2147483794" r:id="rId2"/>
    <p:sldLayoutId id="2147483772" r:id="rId3"/>
    <p:sldLayoutId id="2147483795" r:id="rId4"/>
    <p:sldLayoutId id="2147483796" r:id="rId5"/>
    <p:sldLayoutId id="2147483797" r:id="rId6"/>
    <p:sldLayoutId id="2147483798" r:id="rId7"/>
    <p:sldLayoutId id="2147483780" r:id="rId8"/>
    <p:sldLayoutId id="2147483799" r:id="rId9"/>
    <p:sldLayoutId id="2147483800" r:id="rId10"/>
    <p:sldLayoutId id="2147483801" r:id="rId11"/>
    <p:sldLayoutId id="2147483786" r:id="rId12"/>
  </p:sldLayoutIdLst>
  <p:txStyles>
    <p:titleStyle>
      <a:lvl1pPr algn="l" defTabSz="457200" rtl="0" eaLnBrk="1" fontAlgn="base" hangingPunct="1">
        <a:spcBef>
          <a:spcPct val="0"/>
        </a:spcBef>
        <a:spcAft>
          <a:spcPct val="0"/>
        </a:spcAft>
        <a:defRPr sz="3200" b="1" kern="1200">
          <a:solidFill>
            <a:schemeClr val="tx2"/>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rgbClr val="007DAB"/>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chemeClr val="tx2"/>
        </a:buClr>
        <a:buFont typeface="Arial" charset="0"/>
        <a:buChar char="»"/>
        <a:defRPr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021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447172" y="199780"/>
            <a:ext cx="7721601" cy="857250"/>
          </a:xfrm>
        </p:spPr>
        <p:txBody>
          <a:bodyPr/>
          <a:lstStyle/>
          <a:p>
            <a:r>
              <a:rPr lang="fi-FI" dirty="0">
                <a:latin typeface="Arial" charset="0"/>
              </a:rPr>
              <a:t>Interventioehdotus</a:t>
            </a:r>
            <a:endParaRPr lang="fi-FI" dirty="0"/>
          </a:p>
        </p:txBody>
      </p:sp>
      <p:sp>
        <p:nvSpPr>
          <p:cNvPr id="3" name="Sisällön paikkamerkki 2"/>
          <p:cNvSpPr>
            <a:spLocks noGrp="1"/>
          </p:cNvSpPr>
          <p:nvPr>
            <p:ph idx="1"/>
          </p:nvPr>
        </p:nvSpPr>
        <p:spPr>
          <a:xfrm>
            <a:off x="711200" y="1290738"/>
            <a:ext cx="7721601" cy="3011225"/>
          </a:xfrm>
        </p:spPr>
        <p:txBody>
          <a:bodyPr/>
          <a:lstStyle/>
          <a:p>
            <a:pPr marL="0" indent="0">
              <a:buNone/>
            </a:pPr>
            <a:r>
              <a:rPr lang="fi-FI" sz="1400" dirty="0">
                <a:latin typeface="Arial" charset="0"/>
              </a:rPr>
              <a:t> </a:t>
            </a:r>
          </a:p>
        </p:txBody>
      </p:sp>
      <p:pic>
        <p:nvPicPr>
          <p:cNvPr id="5" name="Kuva 4">
            <a:extLst>
              <a:ext uri="{FF2B5EF4-FFF2-40B4-BE49-F238E27FC236}">
                <a16:creationId xmlns:a16="http://schemas.microsoft.com/office/drawing/2014/main" id="{5E2F9EA6-C392-316A-21F0-DD0CECE69F3A}"/>
              </a:ext>
            </a:extLst>
          </p:cNvPr>
          <p:cNvPicPr>
            <a:picLocks noChangeAspect="1"/>
          </p:cNvPicPr>
          <p:nvPr/>
        </p:nvPicPr>
        <p:blipFill>
          <a:blip r:embed="rId3"/>
          <a:stretch>
            <a:fillRect/>
          </a:stretch>
        </p:blipFill>
        <p:spPr>
          <a:xfrm>
            <a:off x="113977" y="4466873"/>
            <a:ext cx="5973009" cy="533474"/>
          </a:xfrm>
          <a:prstGeom prst="rect">
            <a:avLst/>
          </a:prstGeom>
        </p:spPr>
      </p:pic>
      <p:pic>
        <p:nvPicPr>
          <p:cNvPr id="7" name="Kuva 6">
            <a:extLst>
              <a:ext uri="{FF2B5EF4-FFF2-40B4-BE49-F238E27FC236}">
                <a16:creationId xmlns:a16="http://schemas.microsoft.com/office/drawing/2014/main" id="{FE779E44-5F7A-240F-ECE4-A575643E14AB}"/>
              </a:ext>
            </a:extLst>
          </p:cNvPr>
          <p:cNvPicPr>
            <a:picLocks noChangeAspect="1"/>
          </p:cNvPicPr>
          <p:nvPr/>
        </p:nvPicPr>
        <p:blipFill>
          <a:blip r:embed="rId4"/>
          <a:stretch>
            <a:fillRect/>
          </a:stretch>
        </p:blipFill>
        <p:spPr>
          <a:xfrm>
            <a:off x="113977" y="1166457"/>
            <a:ext cx="1655127" cy="1215020"/>
          </a:xfrm>
          <a:prstGeom prst="rect">
            <a:avLst/>
          </a:prstGeom>
        </p:spPr>
      </p:pic>
      <p:pic>
        <p:nvPicPr>
          <p:cNvPr id="11" name="Kuva 10">
            <a:extLst>
              <a:ext uri="{FF2B5EF4-FFF2-40B4-BE49-F238E27FC236}">
                <a16:creationId xmlns:a16="http://schemas.microsoft.com/office/drawing/2014/main" id="{F025CA92-6490-7005-A9B2-26BD726B9809}"/>
              </a:ext>
            </a:extLst>
          </p:cNvPr>
          <p:cNvPicPr>
            <a:picLocks noChangeAspect="1"/>
          </p:cNvPicPr>
          <p:nvPr/>
        </p:nvPicPr>
        <p:blipFill>
          <a:blip r:embed="rId5"/>
          <a:stretch>
            <a:fillRect/>
          </a:stretch>
        </p:blipFill>
        <p:spPr>
          <a:xfrm>
            <a:off x="3943394" y="1354576"/>
            <a:ext cx="3099556" cy="1251513"/>
          </a:xfrm>
          <a:prstGeom prst="rect">
            <a:avLst/>
          </a:prstGeom>
        </p:spPr>
      </p:pic>
      <p:pic>
        <p:nvPicPr>
          <p:cNvPr id="9" name="Kuva 8">
            <a:extLst>
              <a:ext uri="{FF2B5EF4-FFF2-40B4-BE49-F238E27FC236}">
                <a16:creationId xmlns:a16="http://schemas.microsoft.com/office/drawing/2014/main" id="{B0A2A01A-94FA-D913-B4A3-C3B0E082512E}"/>
              </a:ext>
            </a:extLst>
          </p:cNvPr>
          <p:cNvPicPr>
            <a:picLocks noChangeAspect="1"/>
          </p:cNvPicPr>
          <p:nvPr/>
        </p:nvPicPr>
        <p:blipFill>
          <a:blip r:embed="rId6"/>
          <a:stretch>
            <a:fillRect/>
          </a:stretch>
        </p:blipFill>
        <p:spPr>
          <a:xfrm>
            <a:off x="1045203" y="1645003"/>
            <a:ext cx="3118649" cy="1449484"/>
          </a:xfrm>
          <a:prstGeom prst="rect">
            <a:avLst/>
          </a:prstGeom>
        </p:spPr>
      </p:pic>
      <p:pic>
        <p:nvPicPr>
          <p:cNvPr id="13" name="Kuva 12">
            <a:extLst>
              <a:ext uri="{FF2B5EF4-FFF2-40B4-BE49-F238E27FC236}">
                <a16:creationId xmlns:a16="http://schemas.microsoft.com/office/drawing/2014/main" id="{E119B5A4-94C7-6D41-7841-3C1ED3040702}"/>
              </a:ext>
            </a:extLst>
          </p:cNvPr>
          <p:cNvPicPr>
            <a:picLocks noChangeAspect="1"/>
          </p:cNvPicPr>
          <p:nvPr/>
        </p:nvPicPr>
        <p:blipFill>
          <a:blip r:embed="rId7"/>
          <a:stretch>
            <a:fillRect/>
          </a:stretch>
        </p:blipFill>
        <p:spPr>
          <a:xfrm>
            <a:off x="4607491" y="2410232"/>
            <a:ext cx="4184068" cy="1608528"/>
          </a:xfrm>
          <a:prstGeom prst="rect">
            <a:avLst/>
          </a:prstGeom>
        </p:spPr>
      </p:pic>
      <p:cxnSp>
        <p:nvCxnSpPr>
          <p:cNvPr id="14" name="Suora nuoliyhdysviiva 13">
            <a:extLst>
              <a:ext uri="{FF2B5EF4-FFF2-40B4-BE49-F238E27FC236}">
                <a16:creationId xmlns:a16="http://schemas.microsoft.com/office/drawing/2014/main" id="{D51DAF25-6416-6323-F1F8-140B1E58D8D0}"/>
              </a:ext>
            </a:extLst>
          </p:cNvPr>
          <p:cNvCxnSpPr>
            <a:cxnSpLocks/>
          </p:cNvCxnSpPr>
          <p:nvPr/>
        </p:nvCxnSpPr>
        <p:spPr>
          <a:xfrm>
            <a:off x="399506" y="2339274"/>
            <a:ext cx="381670" cy="24507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uora nuoliyhdysviiva 15">
            <a:extLst>
              <a:ext uri="{FF2B5EF4-FFF2-40B4-BE49-F238E27FC236}">
                <a16:creationId xmlns:a16="http://schemas.microsoft.com/office/drawing/2014/main" id="{193D3D22-E61D-6C9C-7285-C0ABDB9FE589}"/>
              </a:ext>
            </a:extLst>
          </p:cNvPr>
          <p:cNvCxnSpPr>
            <a:cxnSpLocks/>
          </p:cNvCxnSpPr>
          <p:nvPr/>
        </p:nvCxnSpPr>
        <p:spPr>
          <a:xfrm flipH="1">
            <a:off x="2282972" y="3039926"/>
            <a:ext cx="315" cy="16936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uora nuoliyhdysviiva 17">
            <a:extLst>
              <a:ext uri="{FF2B5EF4-FFF2-40B4-BE49-F238E27FC236}">
                <a16:creationId xmlns:a16="http://schemas.microsoft.com/office/drawing/2014/main" id="{19D6441F-80FB-1981-4C5B-CF2F3CD8CF06}"/>
              </a:ext>
            </a:extLst>
          </p:cNvPr>
          <p:cNvCxnSpPr>
            <a:cxnSpLocks/>
          </p:cNvCxnSpPr>
          <p:nvPr/>
        </p:nvCxnSpPr>
        <p:spPr>
          <a:xfrm flipH="1">
            <a:off x="3560710" y="2198811"/>
            <a:ext cx="747263" cy="25911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uora nuoliyhdysviiva 19">
            <a:extLst>
              <a:ext uri="{FF2B5EF4-FFF2-40B4-BE49-F238E27FC236}">
                <a16:creationId xmlns:a16="http://schemas.microsoft.com/office/drawing/2014/main" id="{1A31C634-DF65-4BCC-A35B-73A34ACB4440}"/>
              </a:ext>
            </a:extLst>
          </p:cNvPr>
          <p:cNvCxnSpPr>
            <a:cxnSpLocks/>
          </p:cNvCxnSpPr>
          <p:nvPr/>
        </p:nvCxnSpPr>
        <p:spPr>
          <a:xfrm flipH="1">
            <a:off x="4632722" y="3886768"/>
            <a:ext cx="1144348" cy="9032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8" name="Tekstiruutu 27">
            <a:extLst>
              <a:ext uri="{FF2B5EF4-FFF2-40B4-BE49-F238E27FC236}">
                <a16:creationId xmlns:a16="http://schemas.microsoft.com/office/drawing/2014/main" id="{027EDDAC-73B1-7AAE-A9B9-7CE0F236B19B}"/>
              </a:ext>
            </a:extLst>
          </p:cNvPr>
          <p:cNvSpPr txBox="1"/>
          <p:nvPr/>
        </p:nvSpPr>
        <p:spPr>
          <a:xfrm>
            <a:off x="4163851" y="540263"/>
            <a:ext cx="2034285" cy="400110"/>
          </a:xfrm>
          <a:prstGeom prst="rect">
            <a:avLst/>
          </a:prstGeom>
          <a:noFill/>
        </p:spPr>
        <p:txBody>
          <a:bodyPr wrap="square" rtlCol="0">
            <a:spAutoFit/>
          </a:bodyPr>
          <a:lstStyle/>
          <a:p>
            <a:r>
              <a:rPr lang="fi-FI" sz="1000" dirty="0">
                <a:solidFill>
                  <a:schemeClr val="bg1"/>
                </a:solidFill>
              </a:rPr>
              <a:t>= </a:t>
            </a:r>
            <a:r>
              <a:rPr lang="fi-FI" sz="1000" dirty="0" err="1">
                <a:solidFill>
                  <a:schemeClr val="bg1"/>
                </a:solidFill>
              </a:rPr>
              <a:t>Käyttöönottomalli+kirjallinen</a:t>
            </a:r>
            <a:r>
              <a:rPr lang="fi-FI" sz="1000" dirty="0">
                <a:solidFill>
                  <a:schemeClr val="bg1"/>
                </a:solidFill>
              </a:rPr>
              <a:t> </a:t>
            </a:r>
          </a:p>
          <a:p>
            <a:r>
              <a:rPr lang="fi-FI" sz="1000" dirty="0">
                <a:solidFill>
                  <a:schemeClr val="bg1"/>
                </a:solidFill>
              </a:rPr>
              <a:t>konstruktio</a:t>
            </a:r>
            <a:endParaRPr lang="en-FI" sz="1000" dirty="0">
              <a:solidFill>
                <a:schemeClr val="bg1"/>
              </a:solidFill>
            </a:endParaRPr>
          </a:p>
        </p:txBody>
      </p:sp>
      <p:pic>
        <p:nvPicPr>
          <p:cNvPr id="32" name="Kuva 31">
            <a:extLst>
              <a:ext uri="{FF2B5EF4-FFF2-40B4-BE49-F238E27FC236}">
                <a16:creationId xmlns:a16="http://schemas.microsoft.com/office/drawing/2014/main" id="{8CC5A68F-F23A-0D0A-1B1A-4156DD22A7C5}"/>
              </a:ext>
            </a:extLst>
          </p:cNvPr>
          <p:cNvPicPr>
            <a:picLocks noChangeAspect="1"/>
          </p:cNvPicPr>
          <p:nvPr/>
        </p:nvPicPr>
        <p:blipFill>
          <a:blip r:embed="rId8"/>
          <a:stretch>
            <a:fillRect/>
          </a:stretch>
        </p:blipFill>
        <p:spPr>
          <a:xfrm>
            <a:off x="7311819" y="119509"/>
            <a:ext cx="1389851" cy="1750078"/>
          </a:xfrm>
          <a:prstGeom prst="rect">
            <a:avLst/>
          </a:prstGeom>
        </p:spPr>
      </p:pic>
      <p:cxnSp>
        <p:nvCxnSpPr>
          <p:cNvPr id="34" name="Suora nuoliyhdysviiva 33">
            <a:extLst>
              <a:ext uri="{FF2B5EF4-FFF2-40B4-BE49-F238E27FC236}">
                <a16:creationId xmlns:a16="http://schemas.microsoft.com/office/drawing/2014/main" id="{81AE079F-D07C-FB4E-EA40-147A2835B99B}"/>
              </a:ext>
            </a:extLst>
          </p:cNvPr>
          <p:cNvCxnSpPr>
            <a:cxnSpLocks/>
          </p:cNvCxnSpPr>
          <p:nvPr/>
        </p:nvCxnSpPr>
        <p:spPr>
          <a:xfrm flipV="1">
            <a:off x="5944209" y="540263"/>
            <a:ext cx="1367610" cy="12585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54393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217146" y="114556"/>
            <a:ext cx="7721601" cy="857250"/>
          </a:xfrm>
        </p:spPr>
        <p:txBody>
          <a:bodyPr/>
          <a:lstStyle/>
          <a:p>
            <a:r>
              <a:rPr lang="fi-FI" dirty="0">
                <a:latin typeface="Arial" charset="0"/>
              </a:rPr>
              <a:t>Johtopäätökset 1/2</a:t>
            </a:r>
            <a:endParaRPr lang="fi-FI" dirty="0"/>
          </a:p>
        </p:txBody>
      </p:sp>
      <p:sp>
        <p:nvSpPr>
          <p:cNvPr id="3" name="Sisällön paikkamerkki 2"/>
          <p:cNvSpPr>
            <a:spLocks noGrp="1"/>
          </p:cNvSpPr>
          <p:nvPr>
            <p:ph idx="1"/>
          </p:nvPr>
        </p:nvSpPr>
        <p:spPr>
          <a:xfrm>
            <a:off x="711200" y="1290738"/>
            <a:ext cx="7721601" cy="3011225"/>
          </a:xfrm>
        </p:spPr>
        <p:txBody>
          <a:bodyPr/>
          <a:lstStyle/>
          <a:p>
            <a:pPr marL="0" indent="0">
              <a:buNone/>
            </a:pPr>
            <a:r>
              <a:rPr lang="fi-FI" sz="1400" dirty="0">
                <a:latin typeface="Arial" charset="0"/>
              </a:rPr>
              <a:t> </a:t>
            </a:r>
          </a:p>
        </p:txBody>
      </p:sp>
      <p:pic>
        <p:nvPicPr>
          <p:cNvPr id="4" name="Kuva 3" descr="Tutkimuksen kehämäinen havainnekuva työasematurvallisuuden sidonnaisuuksista.">
            <a:extLst>
              <a:ext uri="{FF2B5EF4-FFF2-40B4-BE49-F238E27FC236}">
                <a16:creationId xmlns:a16="http://schemas.microsoft.com/office/drawing/2014/main" id="{5C5BAC83-7084-BF37-3A9D-CE48BF46F6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647" y="1529739"/>
            <a:ext cx="6631770" cy="3324659"/>
          </a:xfrm>
          <a:prstGeom prst="rect">
            <a:avLst/>
          </a:prstGeom>
          <a:noFill/>
          <a:ln>
            <a:noFill/>
          </a:ln>
        </p:spPr>
      </p:pic>
      <p:sp>
        <p:nvSpPr>
          <p:cNvPr id="5" name="Tekstiruutu 4">
            <a:extLst>
              <a:ext uri="{FF2B5EF4-FFF2-40B4-BE49-F238E27FC236}">
                <a16:creationId xmlns:a16="http://schemas.microsoft.com/office/drawing/2014/main" id="{1799D056-7AC7-6BC5-FE4C-653D136A329F}"/>
              </a:ext>
            </a:extLst>
          </p:cNvPr>
          <p:cNvSpPr txBox="1"/>
          <p:nvPr/>
        </p:nvSpPr>
        <p:spPr>
          <a:xfrm>
            <a:off x="4178385" y="565143"/>
            <a:ext cx="4693969" cy="861774"/>
          </a:xfrm>
          <a:prstGeom prst="rect">
            <a:avLst/>
          </a:prstGeom>
          <a:noFill/>
        </p:spPr>
        <p:txBody>
          <a:bodyPr wrap="square" rtlCol="0">
            <a:spAutoFit/>
          </a:bodyPr>
          <a:lstStyle/>
          <a:p>
            <a:r>
              <a:rPr lang="fi-FI" sz="1000" dirty="0">
                <a:solidFill>
                  <a:schemeClr val="bg1"/>
                </a:solidFill>
              </a:rPr>
              <a:t>Työasematurvallisuuden rakentaminen on monimutkaista ja vaatii monenlaista erityisosaamista, varsinkin jos pyritään holistiseen tapaan hallita sitä. Organisaatiot joutuvat ottamaan huomioon sidonnaisuudet eri toimintojen ja käytettävissä olevien resurssien, prosessien ja kustannusten välillä. Käyttöönottomalli helpottaa ymmärtämään kokonaisuutta!</a:t>
            </a:r>
            <a:endParaRPr lang="en-FI" sz="1000" dirty="0">
              <a:solidFill>
                <a:schemeClr val="bg1"/>
              </a:solidFill>
            </a:endParaRPr>
          </a:p>
        </p:txBody>
      </p:sp>
      <p:cxnSp>
        <p:nvCxnSpPr>
          <p:cNvPr id="6" name="Suora nuoliyhdysviiva 5">
            <a:extLst>
              <a:ext uri="{FF2B5EF4-FFF2-40B4-BE49-F238E27FC236}">
                <a16:creationId xmlns:a16="http://schemas.microsoft.com/office/drawing/2014/main" id="{100BD999-9613-D3C3-0EEB-4B426CBB276D}"/>
              </a:ext>
            </a:extLst>
          </p:cNvPr>
          <p:cNvCxnSpPr>
            <a:cxnSpLocks/>
          </p:cNvCxnSpPr>
          <p:nvPr/>
        </p:nvCxnSpPr>
        <p:spPr>
          <a:xfrm flipH="1">
            <a:off x="6923266" y="1290738"/>
            <a:ext cx="797661" cy="5271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4534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141971" y="120918"/>
            <a:ext cx="7721601" cy="857250"/>
          </a:xfrm>
        </p:spPr>
        <p:txBody>
          <a:bodyPr/>
          <a:lstStyle/>
          <a:p>
            <a:r>
              <a:rPr lang="fi-FI" dirty="0">
                <a:latin typeface="Arial" charset="0"/>
              </a:rPr>
              <a:t>Johtopäätökset 2/2</a:t>
            </a:r>
            <a:endParaRPr lang="fi-FI" dirty="0"/>
          </a:p>
        </p:txBody>
      </p:sp>
      <p:sp>
        <p:nvSpPr>
          <p:cNvPr id="3" name="Sisällön paikkamerkki 2"/>
          <p:cNvSpPr>
            <a:spLocks noGrp="1"/>
          </p:cNvSpPr>
          <p:nvPr>
            <p:ph idx="1"/>
          </p:nvPr>
        </p:nvSpPr>
        <p:spPr/>
        <p:txBody>
          <a:bodyPr/>
          <a:lstStyle/>
          <a:p>
            <a:pPr marL="0" indent="0">
              <a:buNone/>
            </a:pPr>
            <a:endParaRPr lang="fi-FI" dirty="0">
              <a:latin typeface="Arial" charset="0"/>
            </a:endParaRPr>
          </a:p>
          <a:p>
            <a:pPr marL="0" indent="0">
              <a:buNone/>
            </a:pPr>
            <a:endParaRPr lang="fi-FI" dirty="0">
              <a:latin typeface="Arial" charset="0"/>
            </a:endParaRPr>
          </a:p>
        </p:txBody>
      </p:sp>
      <p:sp>
        <p:nvSpPr>
          <p:cNvPr id="4" name="Tekstiruutu 3">
            <a:extLst>
              <a:ext uri="{FF2B5EF4-FFF2-40B4-BE49-F238E27FC236}">
                <a16:creationId xmlns:a16="http://schemas.microsoft.com/office/drawing/2014/main" id="{ACABFC14-F71F-27DE-237E-63BEDF660FDA}"/>
              </a:ext>
            </a:extLst>
          </p:cNvPr>
          <p:cNvSpPr txBox="1"/>
          <p:nvPr/>
        </p:nvSpPr>
        <p:spPr>
          <a:xfrm>
            <a:off x="447259" y="1047575"/>
            <a:ext cx="4693969" cy="400110"/>
          </a:xfrm>
          <a:prstGeom prst="rect">
            <a:avLst/>
          </a:prstGeom>
          <a:noFill/>
        </p:spPr>
        <p:txBody>
          <a:bodyPr wrap="square" rtlCol="0">
            <a:spAutoFit/>
          </a:bodyPr>
          <a:lstStyle/>
          <a:p>
            <a:r>
              <a:rPr lang="fi-FI" sz="1000" dirty="0">
                <a:solidFill>
                  <a:schemeClr val="bg1"/>
                </a:solidFill>
              </a:rPr>
              <a:t>Tietoturvakehykset limittyvät toisiinsa ja niitä hyödynnetään kehämäisesti. Osa kehyksistä tulee lain ja regulaation puolesta, osa on vapaaehtoisia.</a:t>
            </a:r>
            <a:endParaRPr lang="en-FI" sz="1000" dirty="0">
              <a:solidFill>
                <a:schemeClr val="bg1"/>
              </a:solidFill>
            </a:endParaRPr>
          </a:p>
        </p:txBody>
      </p:sp>
      <p:sp>
        <p:nvSpPr>
          <p:cNvPr id="5" name="Tekstiruutu 4">
            <a:extLst>
              <a:ext uri="{FF2B5EF4-FFF2-40B4-BE49-F238E27FC236}">
                <a16:creationId xmlns:a16="http://schemas.microsoft.com/office/drawing/2014/main" id="{D234C88E-BCA1-4218-7258-6CCFCAD0BAD2}"/>
              </a:ext>
            </a:extLst>
          </p:cNvPr>
          <p:cNvSpPr txBox="1"/>
          <p:nvPr/>
        </p:nvSpPr>
        <p:spPr>
          <a:xfrm>
            <a:off x="4142057" y="1550880"/>
            <a:ext cx="4693969" cy="707886"/>
          </a:xfrm>
          <a:prstGeom prst="rect">
            <a:avLst/>
          </a:prstGeom>
          <a:noFill/>
        </p:spPr>
        <p:txBody>
          <a:bodyPr wrap="square" rtlCol="0">
            <a:spAutoFit/>
          </a:bodyPr>
          <a:lstStyle/>
          <a:p>
            <a:r>
              <a:rPr lang="fi-FI" sz="1000" dirty="0">
                <a:solidFill>
                  <a:schemeClr val="bg1"/>
                </a:solidFill>
              </a:rPr>
              <a:t>Tietoturvakovennusten toteuttaminen tietoturvakehysten avulla parantaa laatua ja poistaa virhekonfiguraatioiden mahdollisuuksia. Lisäksi tarvitaan kuitenkin automaatiota, jotta esim. kiireestä johtuvat ongelmat eivät aiheuta käytännön tietoturvassa äkillisiä vikatilanteita tai jopa tietoturvaongelmia.</a:t>
            </a:r>
            <a:endParaRPr lang="en-FI" sz="1000" dirty="0">
              <a:solidFill>
                <a:schemeClr val="bg1"/>
              </a:solidFill>
            </a:endParaRPr>
          </a:p>
        </p:txBody>
      </p:sp>
      <p:sp>
        <p:nvSpPr>
          <p:cNvPr id="6" name="Tekstiruutu 5">
            <a:extLst>
              <a:ext uri="{FF2B5EF4-FFF2-40B4-BE49-F238E27FC236}">
                <a16:creationId xmlns:a16="http://schemas.microsoft.com/office/drawing/2014/main" id="{307554B0-92A6-7475-8DEE-2CF6B8D99C35}"/>
              </a:ext>
            </a:extLst>
          </p:cNvPr>
          <p:cNvSpPr txBox="1"/>
          <p:nvPr/>
        </p:nvSpPr>
        <p:spPr>
          <a:xfrm>
            <a:off x="447258" y="2356171"/>
            <a:ext cx="4693969" cy="707886"/>
          </a:xfrm>
          <a:prstGeom prst="rect">
            <a:avLst/>
          </a:prstGeom>
          <a:noFill/>
        </p:spPr>
        <p:txBody>
          <a:bodyPr wrap="square" rtlCol="0">
            <a:spAutoFit/>
          </a:bodyPr>
          <a:lstStyle/>
          <a:p>
            <a:r>
              <a:rPr lang="fi-FI" sz="1000" dirty="0">
                <a:solidFill>
                  <a:schemeClr val="bg1"/>
                </a:solidFill>
              </a:rPr>
              <a:t>Haavoittuvuushallinnan, uhkatiedon, uhkametsästyksen ja kerroksellisen tietoturvan avulla voidaan saavuttaa hyvä käytännön tietoturvan taso. Kun tämä yhdistetään riskienhallintaan, voidaan parantaa samalla prosesseja sekä tietoturvan tilannekuvaa.</a:t>
            </a:r>
            <a:endParaRPr lang="en-FI" sz="1000" dirty="0">
              <a:solidFill>
                <a:schemeClr val="bg1"/>
              </a:solidFill>
            </a:endParaRPr>
          </a:p>
        </p:txBody>
      </p:sp>
      <p:sp>
        <p:nvSpPr>
          <p:cNvPr id="7" name="Tekstiruutu 6">
            <a:extLst>
              <a:ext uri="{FF2B5EF4-FFF2-40B4-BE49-F238E27FC236}">
                <a16:creationId xmlns:a16="http://schemas.microsoft.com/office/drawing/2014/main" id="{5B7EC289-AF80-30E7-DDC4-600CE67C289D}"/>
              </a:ext>
            </a:extLst>
          </p:cNvPr>
          <p:cNvSpPr txBox="1"/>
          <p:nvPr/>
        </p:nvSpPr>
        <p:spPr>
          <a:xfrm>
            <a:off x="4142057" y="3161462"/>
            <a:ext cx="4693969" cy="553998"/>
          </a:xfrm>
          <a:prstGeom prst="rect">
            <a:avLst/>
          </a:prstGeom>
          <a:noFill/>
        </p:spPr>
        <p:txBody>
          <a:bodyPr wrap="square" rtlCol="0">
            <a:spAutoFit/>
          </a:bodyPr>
          <a:lstStyle/>
          <a:p>
            <a:r>
              <a:rPr lang="fi-FI" sz="1000" dirty="0">
                <a:solidFill>
                  <a:schemeClr val="bg1"/>
                </a:solidFill>
              </a:rPr>
              <a:t>Automatisoitu tai manuaalinen IT-turvallisuuden tarkastus on mahdollista toteuttaa työasemaylläpidon toimesta. Tällöin ulkopuolista auditointia voidaan hyödyntää laadunvarmistuksen  funktiona, eikä perustyössä.</a:t>
            </a:r>
            <a:endParaRPr lang="en-FI" sz="1000" dirty="0">
              <a:solidFill>
                <a:schemeClr val="bg1"/>
              </a:solidFill>
            </a:endParaRPr>
          </a:p>
        </p:txBody>
      </p:sp>
      <p:cxnSp>
        <p:nvCxnSpPr>
          <p:cNvPr id="8" name="Suora nuoliyhdysviiva 7">
            <a:extLst>
              <a:ext uri="{FF2B5EF4-FFF2-40B4-BE49-F238E27FC236}">
                <a16:creationId xmlns:a16="http://schemas.microsoft.com/office/drawing/2014/main" id="{BF94EBD6-B0FF-F88F-8683-94EEEB41894F}"/>
              </a:ext>
            </a:extLst>
          </p:cNvPr>
          <p:cNvCxnSpPr>
            <a:cxnSpLocks/>
          </p:cNvCxnSpPr>
          <p:nvPr/>
        </p:nvCxnSpPr>
        <p:spPr>
          <a:xfrm>
            <a:off x="4826652" y="1270836"/>
            <a:ext cx="459912" cy="2742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uora nuoliyhdysviiva 9">
            <a:extLst>
              <a:ext uri="{FF2B5EF4-FFF2-40B4-BE49-F238E27FC236}">
                <a16:creationId xmlns:a16="http://schemas.microsoft.com/office/drawing/2014/main" id="{C4F6A5C8-D87B-DF55-DE47-6B264D03CD53}"/>
              </a:ext>
            </a:extLst>
          </p:cNvPr>
          <p:cNvCxnSpPr>
            <a:cxnSpLocks/>
          </p:cNvCxnSpPr>
          <p:nvPr/>
        </p:nvCxnSpPr>
        <p:spPr>
          <a:xfrm flipH="1">
            <a:off x="2361695" y="1652939"/>
            <a:ext cx="1714058" cy="7632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Suora nuoliyhdysviiva 12">
            <a:extLst>
              <a:ext uri="{FF2B5EF4-FFF2-40B4-BE49-F238E27FC236}">
                <a16:creationId xmlns:a16="http://schemas.microsoft.com/office/drawing/2014/main" id="{A0407B67-6251-E748-A8D7-22AD8F2193F1}"/>
              </a:ext>
            </a:extLst>
          </p:cNvPr>
          <p:cNvCxnSpPr>
            <a:cxnSpLocks/>
            <a:endCxn id="7" idx="1"/>
          </p:cNvCxnSpPr>
          <p:nvPr/>
        </p:nvCxnSpPr>
        <p:spPr>
          <a:xfrm>
            <a:off x="3609470" y="2868618"/>
            <a:ext cx="532587" cy="56984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9744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Pohdinta 1/3</a:t>
            </a:r>
            <a:endParaRPr lang="fi-FI" dirty="0"/>
          </a:p>
        </p:txBody>
      </p:sp>
      <p:sp>
        <p:nvSpPr>
          <p:cNvPr id="3" name="Sisällön paikkamerkki 2"/>
          <p:cNvSpPr>
            <a:spLocks noGrp="1"/>
          </p:cNvSpPr>
          <p:nvPr>
            <p:ph idx="1"/>
          </p:nvPr>
        </p:nvSpPr>
        <p:spPr>
          <a:xfrm>
            <a:off x="711200" y="1654075"/>
            <a:ext cx="7721601" cy="3011225"/>
          </a:xfrm>
        </p:spPr>
        <p:txBody>
          <a:bodyPr/>
          <a:lstStyle/>
          <a:p>
            <a:r>
              <a:rPr lang="fi-FI" sz="1200" dirty="0">
                <a:latin typeface="Arial" charset="0"/>
              </a:rPr>
              <a:t>Työn primääritavoite ”Työasematurvallisuuden kehityksen interventioehdotus ja kirjallinen konstruktio” saavutettu. Tutkimustulokset tukevat interventioehdotusta.</a:t>
            </a:r>
          </a:p>
          <a:p>
            <a:pPr marL="0" indent="0">
              <a:buNone/>
            </a:pPr>
            <a:endParaRPr lang="fi-FI" sz="1200" dirty="0">
              <a:latin typeface="Arial" charset="0"/>
            </a:endParaRPr>
          </a:p>
          <a:p>
            <a:r>
              <a:rPr lang="fi-FI" sz="1200" dirty="0">
                <a:latin typeface="Arial" charset="0"/>
              </a:rPr>
              <a:t>Sekundääritavoitteen ”Työkalu organisaatioille työasematurvallisuuden parantamista varten” saavutettu. Muoto tukee sekä geneeristä organisaatiota sekä toimeksiantajan organisaatiota.</a:t>
            </a:r>
          </a:p>
          <a:p>
            <a:endParaRPr lang="fi-FI" sz="1200" dirty="0">
              <a:latin typeface="Arial" charset="0"/>
            </a:endParaRPr>
          </a:p>
          <a:p>
            <a:r>
              <a:rPr lang="fi-FI" sz="1200" dirty="0">
                <a:latin typeface="Arial" charset="0"/>
              </a:rPr>
              <a:t>Interventioehdotusta ei ole vielä esitelty toimeksiantajalle, johtuen sprinttimallisesta työskentelystä. Paras arvio on, että kehitystyö saadaan aloitettua elokuu/2024.</a:t>
            </a:r>
          </a:p>
          <a:p>
            <a:endParaRPr lang="fi-FI" sz="1200" dirty="0">
              <a:latin typeface="Arial" charset="0"/>
            </a:endParaRPr>
          </a:p>
          <a:p>
            <a:endParaRPr lang="fi-FI" sz="1200" dirty="0">
              <a:latin typeface="Arial" charset="0"/>
            </a:endParaRPr>
          </a:p>
          <a:p>
            <a:pPr marL="0" indent="0">
              <a:buNone/>
            </a:pPr>
            <a:r>
              <a:rPr lang="fi-FI" sz="1600" dirty="0">
                <a:latin typeface="Arial" charset="0"/>
              </a:rPr>
              <a:t> </a:t>
            </a:r>
          </a:p>
          <a:p>
            <a:pPr marL="0" indent="0">
              <a:buNone/>
            </a:pPr>
            <a:endParaRPr lang="fi-FI" sz="1600" dirty="0">
              <a:latin typeface="Arial" charset="0"/>
            </a:endParaRPr>
          </a:p>
        </p:txBody>
      </p:sp>
    </p:spTree>
    <p:extLst>
      <p:ext uri="{BB962C8B-B14F-4D97-AF65-F5344CB8AC3E}">
        <p14:creationId xmlns:p14="http://schemas.microsoft.com/office/powerpoint/2010/main" val="397169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Pohdinta 2/3</a:t>
            </a:r>
            <a:br>
              <a:rPr lang="fi-FI" dirty="0">
                <a:latin typeface="Arial" charset="0"/>
              </a:rPr>
            </a:br>
            <a:endParaRPr lang="fi-FI" dirty="0"/>
          </a:p>
        </p:txBody>
      </p:sp>
      <p:sp>
        <p:nvSpPr>
          <p:cNvPr id="3" name="Sisällön paikkamerkki 2"/>
          <p:cNvSpPr>
            <a:spLocks noGrp="1"/>
          </p:cNvSpPr>
          <p:nvPr>
            <p:ph idx="1"/>
          </p:nvPr>
        </p:nvSpPr>
        <p:spPr>
          <a:xfrm>
            <a:off x="711200" y="1405795"/>
            <a:ext cx="7721601" cy="3011225"/>
          </a:xfrm>
        </p:spPr>
        <p:txBody>
          <a:bodyPr/>
          <a:lstStyle/>
          <a:p>
            <a:r>
              <a:rPr lang="fi-FI" sz="1200" dirty="0">
                <a:latin typeface="Arial" charset="0"/>
              </a:rPr>
              <a:t>Valitut tutkimusmenetelmät tukivat tutkimuksen tavoitteita erinomaisesti. Mutta.. Vähempikin olisi ehkä riittänyt </a:t>
            </a:r>
            <a:r>
              <a:rPr lang="fi-FI" sz="1200" dirty="0">
                <a:latin typeface="Arial" charset="0"/>
                <a:sym typeface="Wingdings" panose="05000000000000000000" pitchFamily="2" charset="2"/>
              </a:rPr>
              <a:t> Työmaata oli nimittäin tolkuttomasti aineistojen käsittelyn, vertailujen ja dokumentoinnin ym. kanssa. </a:t>
            </a:r>
          </a:p>
          <a:p>
            <a:endParaRPr lang="fi-FI" sz="1200" dirty="0">
              <a:latin typeface="Arial" charset="0"/>
              <a:sym typeface="Wingdings" panose="05000000000000000000" pitchFamily="2" charset="2"/>
            </a:endParaRPr>
          </a:p>
          <a:p>
            <a:r>
              <a:rPr lang="fi-FI" sz="1200" dirty="0">
                <a:latin typeface="Arial" charset="0"/>
                <a:sym typeface="Wingdings" panose="05000000000000000000" pitchFamily="2" charset="2"/>
              </a:rPr>
              <a:t>Osittain aineistojen määrän takia, tehtiin päätös siirtää kirjallinen konstruktio sellaisenaan työn liitteeksi.. Sen jättäminen osaksi työtä olisi paisuttanut työn valtavan kokoiseksi ja toisaalta vaikeuttanut tutkimustulososuuden rakentamista. </a:t>
            </a:r>
          </a:p>
          <a:p>
            <a:endParaRPr lang="fi-FI" sz="1200" dirty="0">
              <a:latin typeface="Arial" charset="0"/>
              <a:sym typeface="Wingdings" panose="05000000000000000000" pitchFamily="2" charset="2"/>
            </a:endParaRPr>
          </a:p>
          <a:p>
            <a:r>
              <a:rPr lang="fi-FI" sz="1200" dirty="0">
                <a:latin typeface="Arial" charset="0"/>
                <a:sym typeface="Wingdings" panose="05000000000000000000" pitchFamily="2" charset="2"/>
              </a:rPr>
              <a:t>Tutkimukseni tuotti uusia menetelmiä, käyttöönottomallin sekä syntetisoitua tietoa työasematurvallisuuden kehittämiseksi. Olen oikein tyytyväinen kokonaisuutena aikaansaannokseeni!</a:t>
            </a:r>
          </a:p>
        </p:txBody>
      </p:sp>
    </p:spTree>
    <p:extLst>
      <p:ext uri="{BB962C8B-B14F-4D97-AF65-F5344CB8AC3E}">
        <p14:creationId xmlns:p14="http://schemas.microsoft.com/office/powerpoint/2010/main" val="2770006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Pohdinta 3/3</a:t>
            </a:r>
            <a:endParaRPr lang="fi-FI" dirty="0"/>
          </a:p>
        </p:txBody>
      </p:sp>
      <p:sp>
        <p:nvSpPr>
          <p:cNvPr id="3" name="Sisällön paikkamerkki 2"/>
          <p:cNvSpPr>
            <a:spLocks noGrp="1"/>
          </p:cNvSpPr>
          <p:nvPr>
            <p:ph idx="1"/>
          </p:nvPr>
        </p:nvSpPr>
        <p:spPr>
          <a:xfrm>
            <a:off x="711200" y="1290738"/>
            <a:ext cx="7721601" cy="3462931"/>
          </a:xfrm>
        </p:spPr>
        <p:txBody>
          <a:bodyPr/>
          <a:lstStyle/>
          <a:p>
            <a:endParaRPr lang="fi-FI" sz="1600" dirty="0">
              <a:latin typeface="Arial" charset="0"/>
            </a:endParaRPr>
          </a:p>
          <a:p>
            <a:r>
              <a:rPr lang="fi-FI" sz="1600" dirty="0">
                <a:latin typeface="Arial" charset="0"/>
              </a:rPr>
              <a:t>Tutkimusmenetelmien valinta on maallikolle vaikeaa. Kokemuksen myötä tutkimuksen toteuttaminen helpottuu varmasti, koska osaa valita juuri oikeat menetelmät tukemaan tutkimusta.</a:t>
            </a:r>
          </a:p>
          <a:p>
            <a:endParaRPr lang="fi-FI" sz="1600" dirty="0">
              <a:latin typeface="Arial" charset="0"/>
            </a:endParaRPr>
          </a:p>
          <a:p>
            <a:r>
              <a:rPr lang="fi-FI" sz="1600" dirty="0">
                <a:latin typeface="Arial" charset="0"/>
              </a:rPr>
              <a:t>Tutkimuksen teon tärkein opeteltava taito on tiivistäminen.</a:t>
            </a:r>
          </a:p>
          <a:p>
            <a:endParaRPr lang="fi-FI" sz="1600" dirty="0">
              <a:latin typeface="Arial" charset="0"/>
            </a:endParaRPr>
          </a:p>
          <a:p>
            <a:r>
              <a:rPr lang="fi-FI" sz="1600" dirty="0">
                <a:latin typeface="Arial" charset="0"/>
              </a:rPr>
              <a:t>Raportointia helpottaa merkittävästi kun jo lukiessa aineistoja dokumentoi tärkeinä pitämänsä sisällöt. </a:t>
            </a:r>
          </a:p>
          <a:p>
            <a:endParaRPr lang="fi-FI" sz="1600" dirty="0">
              <a:latin typeface="Arial" charset="0"/>
            </a:endParaRPr>
          </a:p>
          <a:p>
            <a:r>
              <a:rPr lang="fi-FI" sz="1600" dirty="0">
                <a:latin typeface="Arial" charset="0"/>
              </a:rPr>
              <a:t>Raportoinnissa pitää varautua lukemaan ja kirjoittamaan jokainen tekstinpätkä ainakin kolme kertaa uudelleen työn jalostuessa.</a:t>
            </a:r>
          </a:p>
          <a:p>
            <a:endParaRPr lang="fi-FI" sz="1600" dirty="0">
              <a:latin typeface="Arial" charset="0"/>
            </a:endParaRPr>
          </a:p>
          <a:p>
            <a:endParaRPr lang="fi-FI" sz="1600" dirty="0">
              <a:latin typeface="Arial" charset="0"/>
            </a:endParaRPr>
          </a:p>
          <a:p>
            <a:endParaRPr lang="fi-FI" sz="1600" dirty="0">
              <a:latin typeface="Arial" charset="0"/>
            </a:endParaRPr>
          </a:p>
          <a:p>
            <a:endParaRPr lang="fi-FI" sz="1600" dirty="0">
              <a:latin typeface="Arial" charset="0"/>
            </a:endParaRPr>
          </a:p>
          <a:p>
            <a:pPr marL="0" indent="0">
              <a:buNone/>
            </a:pPr>
            <a:r>
              <a:rPr lang="fi-FI" sz="1600" dirty="0">
                <a:latin typeface="Arial" charset="0"/>
              </a:rPr>
              <a:t> </a:t>
            </a:r>
          </a:p>
          <a:p>
            <a:pPr marL="0" indent="0">
              <a:buNone/>
            </a:pPr>
            <a:endParaRPr lang="fi-FI" sz="1600" dirty="0">
              <a:latin typeface="Arial" charset="0"/>
            </a:endParaRPr>
          </a:p>
        </p:txBody>
      </p:sp>
    </p:spTree>
    <p:extLst>
      <p:ext uri="{BB962C8B-B14F-4D97-AF65-F5344CB8AC3E}">
        <p14:creationId xmlns:p14="http://schemas.microsoft.com/office/powerpoint/2010/main" val="378133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i 7">
            <a:extLst>
              <a:ext uri="{FF2B5EF4-FFF2-40B4-BE49-F238E27FC236}">
                <a16:creationId xmlns:a16="http://schemas.microsoft.com/office/drawing/2014/main" id="{4F9079B9-19A8-9DA0-3661-E8407F148AD9}"/>
              </a:ext>
            </a:extLst>
          </p:cNvPr>
          <p:cNvSpPr/>
          <p:nvPr/>
        </p:nvSpPr>
        <p:spPr>
          <a:xfrm>
            <a:off x="5899868" y="1676021"/>
            <a:ext cx="3019388" cy="2762563"/>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FI"/>
          </a:p>
        </p:txBody>
      </p:sp>
      <p:sp>
        <p:nvSpPr>
          <p:cNvPr id="9" name="Ellipsi 8">
            <a:extLst>
              <a:ext uri="{FF2B5EF4-FFF2-40B4-BE49-F238E27FC236}">
                <a16:creationId xmlns:a16="http://schemas.microsoft.com/office/drawing/2014/main" id="{1B4ADE8B-42DA-9619-6471-BB4B7C988BDE}"/>
              </a:ext>
            </a:extLst>
          </p:cNvPr>
          <p:cNvSpPr/>
          <p:nvPr/>
        </p:nvSpPr>
        <p:spPr>
          <a:xfrm>
            <a:off x="3094602" y="834575"/>
            <a:ext cx="2655391" cy="2465395"/>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FI"/>
          </a:p>
        </p:txBody>
      </p:sp>
      <p:sp>
        <p:nvSpPr>
          <p:cNvPr id="7" name="Ellipsi 6">
            <a:extLst>
              <a:ext uri="{FF2B5EF4-FFF2-40B4-BE49-F238E27FC236}">
                <a16:creationId xmlns:a16="http://schemas.microsoft.com/office/drawing/2014/main" id="{B85FD471-F5A0-78CE-ED33-D907B66C99C4}"/>
              </a:ext>
            </a:extLst>
          </p:cNvPr>
          <p:cNvSpPr/>
          <p:nvPr/>
        </p:nvSpPr>
        <p:spPr>
          <a:xfrm>
            <a:off x="172421" y="2144255"/>
            <a:ext cx="3221588" cy="292761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FI"/>
          </a:p>
        </p:txBody>
      </p:sp>
      <p:sp>
        <p:nvSpPr>
          <p:cNvPr id="2" name="Otsikko 1"/>
          <p:cNvSpPr>
            <a:spLocks noGrp="1"/>
          </p:cNvSpPr>
          <p:nvPr>
            <p:ph type="title"/>
          </p:nvPr>
        </p:nvSpPr>
        <p:spPr>
          <a:xfrm>
            <a:off x="135915" y="187530"/>
            <a:ext cx="7721601" cy="857250"/>
          </a:xfrm>
        </p:spPr>
        <p:txBody>
          <a:bodyPr/>
          <a:lstStyle/>
          <a:p>
            <a:r>
              <a:rPr lang="fi-FI" dirty="0">
                <a:latin typeface="Arial" charset="0"/>
              </a:rPr>
              <a:t>Jatkotutkimusaiheet</a:t>
            </a:r>
            <a:endParaRPr lang="fi-FI" dirty="0"/>
          </a:p>
        </p:txBody>
      </p:sp>
      <p:sp>
        <p:nvSpPr>
          <p:cNvPr id="4" name="Tekstiruutu 3">
            <a:extLst>
              <a:ext uri="{FF2B5EF4-FFF2-40B4-BE49-F238E27FC236}">
                <a16:creationId xmlns:a16="http://schemas.microsoft.com/office/drawing/2014/main" id="{25051B3C-AC65-9439-1E85-FC73F3FD73C3}"/>
              </a:ext>
            </a:extLst>
          </p:cNvPr>
          <p:cNvSpPr txBox="1"/>
          <p:nvPr/>
        </p:nvSpPr>
        <p:spPr>
          <a:xfrm>
            <a:off x="137283" y="3076227"/>
            <a:ext cx="3221588" cy="1323439"/>
          </a:xfrm>
          <a:prstGeom prst="rect">
            <a:avLst/>
          </a:prstGeom>
          <a:noFill/>
        </p:spPr>
        <p:txBody>
          <a:bodyPr wrap="square" rtlCol="0">
            <a:spAutoFit/>
          </a:bodyPr>
          <a:lstStyle/>
          <a:p>
            <a:pPr algn="ctr"/>
            <a:r>
              <a:rPr lang="fi-FI" sz="1000" dirty="0">
                <a:solidFill>
                  <a:schemeClr val="bg1"/>
                </a:solidFill>
              </a:rPr>
              <a:t>TEKNINEN</a:t>
            </a:r>
          </a:p>
          <a:p>
            <a:pPr algn="ctr"/>
            <a:endParaRPr lang="fi-FI" sz="1000" dirty="0">
              <a:solidFill>
                <a:schemeClr val="bg1"/>
              </a:solidFill>
            </a:endParaRPr>
          </a:p>
          <a:p>
            <a:pPr algn="ctr"/>
            <a:r>
              <a:rPr lang="fi-FI" sz="1000" dirty="0">
                <a:solidFill>
                  <a:schemeClr val="bg1"/>
                </a:solidFill>
              </a:rPr>
              <a:t>Tutkimus jossa testataan voidaanko Microsoft </a:t>
            </a:r>
            <a:r>
              <a:rPr lang="fi-FI" sz="1000" dirty="0" err="1">
                <a:solidFill>
                  <a:schemeClr val="bg1"/>
                </a:solidFill>
              </a:rPr>
              <a:t>DSC:n</a:t>
            </a:r>
            <a:r>
              <a:rPr lang="fi-FI" sz="1000" dirty="0">
                <a:solidFill>
                  <a:schemeClr val="bg1"/>
                </a:solidFill>
              </a:rPr>
              <a:t> avulla tehdä tietoturvakontrollien käyttöönotto, konfiguraationhallinta, testaus, raportointi ja mittaaminen yhdellä työkalulla.</a:t>
            </a:r>
          </a:p>
          <a:p>
            <a:endParaRPr lang="fi-FI" sz="1000" dirty="0">
              <a:solidFill>
                <a:schemeClr val="bg1"/>
              </a:solidFill>
            </a:endParaRPr>
          </a:p>
          <a:p>
            <a:endParaRPr lang="en-FI" sz="1000" dirty="0">
              <a:solidFill>
                <a:schemeClr val="bg1"/>
              </a:solidFill>
            </a:endParaRPr>
          </a:p>
        </p:txBody>
      </p:sp>
      <p:sp>
        <p:nvSpPr>
          <p:cNvPr id="5" name="Tekstiruutu 4">
            <a:extLst>
              <a:ext uri="{FF2B5EF4-FFF2-40B4-BE49-F238E27FC236}">
                <a16:creationId xmlns:a16="http://schemas.microsoft.com/office/drawing/2014/main" id="{0DC652F3-C93A-25F6-3887-49C4ED147BD3}"/>
              </a:ext>
            </a:extLst>
          </p:cNvPr>
          <p:cNvSpPr txBox="1"/>
          <p:nvPr/>
        </p:nvSpPr>
        <p:spPr>
          <a:xfrm>
            <a:off x="5798768" y="2414507"/>
            <a:ext cx="3221588" cy="1323439"/>
          </a:xfrm>
          <a:prstGeom prst="rect">
            <a:avLst/>
          </a:prstGeom>
          <a:noFill/>
        </p:spPr>
        <p:txBody>
          <a:bodyPr wrap="square" rtlCol="0">
            <a:spAutoFit/>
          </a:bodyPr>
          <a:lstStyle/>
          <a:p>
            <a:pPr algn="ctr"/>
            <a:r>
              <a:rPr lang="fi-FI" sz="1000" dirty="0">
                <a:solidFill>
                  <a:schemeClr val="bg1"/>
                </a:solidFill>
              </a:rPr>
              <a:t>HALLINNOLLINEN</a:t>
            </a:r>
          </a:p>
          <a:p>
            <a:pPr algn="ctr"/>
            <a:endParaRPr lang="fi-FI" sz="1000" dirty="0">
              <a:solidFill>
                <a:schemeClr val="bg1"/>
              </a:solidFill>
            </a:endParaRPr>
          </a:p>
          <a:p>
            <a:pPr algn="ctr"/>
            <a:r>
              <a:rPr lang="fi-FI" sz="1000" dirty="0">
                <a:solidFill>
                  <a:schemeClr val="bg1"/>
                </a:solidFill>
              </a:rPr>
              <a:t>”Voidaanko Zero trust ideologialla korvata tietoturvakehysten käyttö?” Voisi tarkastella </a:t>
            </a:r>
            <a:r>
              <a:rPr lang="fi-FI" sz="1000" dirty="0" err="1">
                <a:solidFill>
                  <a:schemeClr val="bg1"/>
                </a:solidFill>
              </a:rPr>
              <a:t>zt</a:t>
            </a:r>
            <a:r>
              <a:rPr lang="fi-FI" sz="1000" dirty="0">
                <a:solidFill>
                  <a:schemeClr val="bg1"/>
                </a:solidFill>
              </a:rPr>
              <a:t> kattavuutta vasten DISA ja CIS kehysten parhaita käytäntöjä.</a:t>
            </a:r>
          </a:p>
          <a:p>
            <a:endParaRPr lang="fi-FI" sz="1000" dirty="0">
              <a:solidFill>
                <a:schemeClr val="bg1"/>
              </a:solidFill>
            </a:endParaRPr>
          </a:p>
          <a:p>
            <a:endParaRPr lang="en-FI" sz="1000" dirty="0">
              <a:solidFill>
                <a:schemeClr val="bg1"/>
              </a:solidFill>
            </a:endParaRPr>
          </a:p>
        </p:txBody>
      </p:sp>
      <p:sp>
        <p:nvSpPr>
          <p:cNvPr id="6" name="Tekstiruutu 5">
            <a:extLst>
              <a:ext uri="{FF2B5EF4-FFF2-40B4-BE49-F238E27FC236}">
                <a16:creationId xmlns:a16="http://schemas.microsoft.com/office/drawing/2014/main" id="{0574AE88-7A89-8E6A-4A24-8B1A24E4C0D0}"/>
              </a:ext>
            </a:extLst>
          </p:cNvPr>
          <p:cNvSpPr txBox="1"/>
          <p:nvPr/>
        </p:nvSpPr>
        <p:spPr>
          <a:xfrm>
            <a:off x="3244477" y="1328647"/>
            <a:ext cx="2355639" cy="1631216"/>
          </a:xfrm>
          <a:prstGeom prst="rect">
            <a:avLst/>
          </a:prstGeom>
          <a:noFill/>
        </p:spPr>
        <p:txBody>
          <a:bodyPr wrap="square" rtlCol="0">
            <a:spAutoFit/>
          </a:bodyPr>
          <a:lstStyle/>
          <a:p>
            <a:pPr algn="ctr"/>
            <a:r>
              <a:rPr lang="fi-FI" sz="1000" dirty="0">
                <a:solidFill>
                  <a:schemeClr val="bg1"/>
                </a:solidFill>
              </a:rPr>
              <a:t>YLEINEN</a:t>
            </a:r>
          </a:p>
          <a:p>
            <a:endParaRPr lang="fi-FI" sz="1000" dirty="0">
              <a:solidFill>
                <a:schemeClr val="bg1"/>
              </a:solidFill>
            </a:endParaRPr>
          </a:p>
          <a:p>
            <a:pPr algn="ctr"/>
            <a:r>
              <a:rPr lang="fi-FI" sz="1000" dirty="0">
                <a:solidFill>
                  <a:schemeClr val="bg1"/>
                </a:solidFill>
              </a:rPr>
              <a:t>Kyselytutkimus suomalaisten organisaatioiden työasematurvallisuuden ongelmista?</a:t>
            </a:r>
          </a:p>
          <a:p>
            <a:pPr algn="ctr"/>
            <a:r>
              <a:rPr lang="fi-FI" sz="1000" dirty="0">
                <a:solidFill>
                  <a:schemeClr val="bg1"/>
                </a:solidFill>
              </a:rPr>
              <a:t>Uhkatiedon tai uhkamallin hyödyntäminen työasematurvallisuudessa?</a:t>
            </a:r>
          </a:p>
          <a:p>
            <a:endParaRPr lang="fi-FI" sz="1000" dirty="0">
              <a:solidFill>
                <a:schemeClr val="bg1"/>
              </a:solidFill>
            </a:endParaRPr>
          </a:p>
          <a:p>
            <a:endParaRPr lang="en-FI" sz="1000" dirty="0">
              <a:solidFill>
                <a:schemeClr val="bg1"/>
              </a:solidFill>
            </a:endParaRPr>
          </a:p>
        </p:txBody>
      </p:sp>
    </p:spTree>
    <p:extLst>
      <p:ext uri="{BB962C8B-B14F-4D97-AF65-F5344CB8AC3E}">
        <p14:creationId xmlns:p14="http://schemas.microsoft.com/office/powerpoint/2010/main" val="164746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latin typeface="Arial" charset="0"/>
              </a:rPr>
              <a:t>Kiitos!</a:t>
            </a:r>
            <a:endParaRPr lang="fi-FI" dirty="0"/>
          </a:p>
        </p:txBody>
      </p:sp>
      <p:sp>
        <p:nvSpPr>
          <p:cNvPr id="3" name="Sisällön paikkamerkki 2"/>
          <p:cNvSpPr>
            <a:spLocks noGrp="1"/>
          </p:cNvSpPr>
          <p:nvPr>
            <p:ph idx="1"/>
          </p:nvPr>
        </p:nvSpPr>
        <p:spPr>
          <a:xfrm>
            <a:off x="711199" y="1248348"/>
            <a:ext cx="7721601" cy="307949"/>
          </a:xfrm>
        </p:spPr>
        <p:txBody>
          <a:bodyPr/>
          <a:lstStyle/>
          <a:p>
            <a:pPr marL="0" indent="0" algn="ctr">
              <a:buNone/>
            </a:pPr>
            <a:r>
              <a:rPr lang="fi-FI" sz="1200" dirty="0">
                <a:latin typeface="Arial" charset="0"/>
              </a:rPr>
              <a:t>[Varattu loppukeskustelulle]</a:t>
            </a:r>
          </a:p>
          <a:p>
            <a:pPr marL="0" indent="0">
              <a:buNone/>
            </a:pPr>
            <a:endParaRPr lang="fi-FI" sz="1200" dirty="0">
              <a:latin typeface="Arial" charset="0"/>
            </a:endParaRPr>
          </a:p>
        </p:txBody>
      </p:sp>
      <p:pic>
        <p:nvPicPr>
          <p:cNvPr id="5" name="Kuva 4" descr="Kuva, joka sisältää kohteen Ihmisen kasvot, Justice league, vaate, Supersankari&#10;&#10;Kuvaus luotu automaattisesti">
            <a:extLst>
              <a:ext uri="{FF2B5EF4-FFF2-40B4-BE49-F238E27FC236}">
                <a16:creationId xmlns:a16="http://schemas.microsoft.com/office/drawing/2014/main" id="{3C0CBFC7-A296-85EA-627E-CA3A8CEAA8A8}"/>
              </a:ext>
            </a:extLst>
          </p:cNvPr>
          <p:cNvPicPr>
            <a:picLocks noChangeAspect="1"/>
          </p:cNvPicPr>
          <p:nvPr/>
        </p:nvPicPr>
        <p:blipFill>
          <a:blip r:embed="rId3"/>
          <a:stretch>
            <a:fillRect/>
          </a:stretch>
        </p:blipFill>
        <p:spPr>
          <a:xfrm>
            <a:off x="6549765" y="0"/>
            <a:ext cx="2438400" cy="2438400"/>
          </a:xfrm>
          <a:prstGeom prst="rect">
            <a:avLst/>
          </a:prstGeom>
        </p:spPr>
      </p:pic>
      <p:sp>
        <p:nvSpPr>
          <p:cNvPr id="8" name="Tekstiruutu 7">
            <a:extLst>
              <a:ext uri="{FF2B5EF4-FFF2-40B4-BE49-F238E27FC236}">
                <a16:creationId xmlns:a16="http://schemas.microsoft.com/office/drawing/2014/main" id="{FB477480-5CA4-958D-E7DB-E9A90C4923C7}"/>
              </a:ext>
            </a:extLst>
          </p:cNvPr>
          <p:cNvSpPr txBox="1"/>
          <p:nvPr/>
        </p:nvSpPr>
        <p:spPr>
          <a:xfrm>
            <a:off x="6549765" y="2438400"/>
            <a:ext cx="2438400" cy="584775"/>
          </a:xfrm>
          <a:prstGeom prst="rect">
            <a:avLst/>
          </a:prstGeom>
          <a:noFill/>
        </p:spPr>
        <p:txBody>
          <a:bodyPr wrap="square" rtlCol="0">
            <a:spAutoFit/>
          </a:bodyPr>
          <a:lstStyle/>
          <a:p>
            <a:r>
              <a:rPr lang="fi-FI" sz="1600" dirty="0">
                <a:solidFill>
                  <a:schemeClr val="bg1"/>
                </a:solidFill>
              </a:rPr>
              <a:t>Kuvituskuva. </a:t>
            </a:r>
          </a:p>
          <a:p>
            <a:r>
              <a:rPr lang="fi-FI" sz="800" dirty="0">
                <a:solidFill>
                  <a:schemeClr val="bg1"/>
                </a:solidFill>
              </a:rPr>
              <a:t>(Ainut opinnäytetyön osa, jossa hyödynnettiin </a:t>
            </a:r>
            <a:r>
              <a:rPr lang="fi-FI" sz="800" dirty="0" err="1">
                <a:solidFill>
                  <a:schemeClr val="bg1"/>
                </a:solidFill>
              </a:rPr>
              <a:t>chatGPT:tä</a:t>
            </a:r>
            <a:r>
              <a:rPr lang="fi-FI" sz="800" dirty="0">
                <a:solidFill>
                  <a:schemeClr val="bg1"/>
                </a:solidFill>
              </a:rPr>
              <a:t>.)</a:t>
            </a:r>
            <a:endParaRPr lang="en-FI" sz="800" dirty="0">
              <a:solidFill>
                <a:schemeClr val="bg1"/>
              </a:solidFill>
            </a:endParaRPr>
          </a:p>
        </p:txBody>
      </p:sp>
    </p:spTree>
    <p:extLst>
      <p:ext uri="{BB962C8B-B14F-4D97-AF65-F5344CB8AC3E}">
        <p14:creationId xmlns:p14="http://schemas.microsoft.com/office/powerpoint/2010/main" val="60275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Otsikko 1"/>
          <p:cNvSpPr>
            <a:spLocks noGrp="1"/>
          </p:cNvSpPr>
          <p:nvPr>
            <p:ph type="ctrTitle"/>
          </p:nvPr>
        </p:nvSpPr>
        <p:spPr/>
        <p:txBody>
          <a:bodyPr/>
          <a:lstStyle/>
          <a:p>
            <a:pPr eaLnBrk="1" hangingPunct="1"/>
            <a:r>
              <a:rPr lang="fi-FI" dirty="0">
                <a:latin typeface="Arial" charset="0"/>
              </a:rPr>
              <a:t>Loppuseminaari</a:t>
            </a:r>
            <a:br>
              <a:rPr lang="fi-FI" dirty="0">
                <a:latin typeface="Arial" charset="0"/>
              </a:rPr>
            </a:br>
            <a:r>
              <a:rPr lang="fi-FI" sz="1400" dirty="0">
                <a:latin typeface="Arial" charset="0"/>
              </a:rPr>
              <a:t>Jussi Tarkkonen</a:t>
            </a:r>
            <a:endParaRPr lang="fi-FI" dirty="0">
              <a:latin typeface="Arial" charset="0"/>
            </a:endParaRPr>
          </a:p>
        </p:txBody>
      </p:sp>
      <p:sp>
        <p:nvSpPr>
          <p:cNvPr id="13314" name="Alaotsikko 2"/>
          <p:cNvSpPr>
            <a:spLocks noGrp="1"/>
          </p:cNvSpPr>
          <p:nvPr>
            <p:ph type="subTitle" idx="1"/>
          </p:nvPr>
        </p:nvSpPr>
        <p:spPr/>
        <p:txBody>
          <a:bodyPr/>
          <a:lstStyle/>
          <a:p>
            <a:r>
              <a:rPr lang="fi-FI" dirty="0">
                <a:latin typeface="Arial" charset="0"/>
              </a:rPr>
              <a:t>Windows-päätelaitteen tietoturvan kovennus ja auditoitavuus</a:t>
            </a:r>
          </a:p>
          <a:p>
            <a:pPr eaLnBrk="1" hangingPunct="1"/>
            <a:endParaRPr lang="fi-FI" dirty="0">
              <a:latin typeface="Arial" charset="0"/>
            </a:endParaRPr>
          </a:p>
        </p:txBody>
      </p:sp>
    </p:spTree>
    <p:extLst>
      <p:ext uri="{BB962C8B-B14F-4D97-AF65-F5344CB8AC3E}">
        <p14:creationId xmlns:p14="http://schemas.microsoft.com/office/powerpoint/2010/main" val="172409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522737" y="2900963"/>
            <a:ext cx="7721601" cy="568173"/>
          </a:xfrm>
        </p:spPr>
        <p:txBody>
          <a:bodyPr/>
          <a:lstStyle/>
          <a:p>
            <a:r>
              <a:rPr lang="fi-FI" dirty="0">
                <a:latin typeface="Arial" charset="0"/>
              </a:rPr>
              <a:t>Aikataulu ja jäljellä olevat tehtävät</a:t>
            </a:r>
            <a:endParaRPr lang="fi-FI" dirty="0"/>
          </a:p>
        </p:txBody>
      </p:sp>
      <p:sp>
        <p:nvSpPr>
          <p:cNvPr id="3" name="Sisällön paikkamerkki 2"/>
          <p:cNvSpPr>
            <a:spLocks noGrp="1"/>
          </p:cNvSpPr>
          <p:nvPr>
            <p:ph idx="1"/>
          </p:nvPr>
        </p:nvSpPr>
        <p:spPr/>
        <p:txBody>
          <a:bodyPr/>
          <a:lstStyle/>
          <a:p>
            <a:pPr marL="0" indent="0">
              <a:buNone/>
            </a:pPr>
            <a:r>
              <a:rPr lang="fi-FI" dirty="0">
                <a:latin typeface="Arial" charset="0"/>
              </a:rPr>
              <a:t>Teksti Arial regular 18 pt</a:t>
            </a:r>
          </a:p>
          <a:p>
            <a:pPr marL="0" indent="0">
              <a:buNone/>
            </a:pPr>
            <a:endParaRPr lang="fi-FI" dirty="0">
              <a:latin typeface="Arial" charset="0"/>
            </a:endParaRPr>
          </a:p>
        </p:txBody>
      </p:sp>
      <p:sp>
        <p:nvSpPr>
          <p:cNvPr id="5" name="Tekstiruutu 4">
            <a:extLst>
              <a:ext uri="{FF2B5EF4-FFF2-40B4-BE49-F238E27FC236}">
                <a16:creationId xmlns:a16="http://schemas.microsoft.com/office/drawing/2014/main" id="{9F744AA3-2F14-3E77-B8E2-65F8AD6AFD39}"/>
              </a:ext>
            </a:extLst>
          </p:cNvPr>
          <p:cNvSpPr txBox="1"/>
          <p:nvPr/>
        </p:nvSpPr>
        <p:spPr>
          <a:xfrm>
            <a:off x="982491" y="3469136"/>
            <a:ext cx="6611268" cy="1200329"/>
          </a:xfrm>
          <a:prstGeom prst="rect">
            <a:avLst/>
          </a:prstGeom>
          <a:noFill/>
        </p:spPr>
        <p:txBody>
          <a:bodyPr wrap="square" rtlCol="0">
            <a:spAutoFit/>
          </a:bodyPr>
          <a:lstStyle/>
          <a:p>
            <a:pPr marL="285750" indent="-285750">
              <a:buFont typeface="Arial" panose="020B0604020202020204" pitchFamily="34" charset="0"/>
              <a:buChar char="•"/>
            </a:pPr>
            <a:r>
              <a:rPr lang="fi-FI" dirty="0">
                <a:solidFill>
                  <a:schemeClr val="bg1"/>
                </a:solidFill>
              </a:rPr>
              <a:t>Aikataulu piti melkein suunnitellusti. Jäljellä vielä 2. kielenhuollon ja plagiaatin tarkastuksen palaute, kypsäri ja valmistuminen!</a:t>
            </a:r>
          </a:p>
          <a:p>
            <a:endParaRPr lang="en-FI" dirty="0">
              <a:solidFill>
                <a:schemeClr val="bg1"/>
              </a:solidFill>
            </a:endParaRPr>
          </a:p>
        </p:txBody>
      </p:sp>
      <p:pic>
        <p:nvPicPr>
          <p:cNvPr id="7" name="Kuva 6">
            <a:extLst>
              <a:ext uri="{FF2B5EF4-FFF2-40B4-BE49-F238E27FC236}">
                <a16:creationId xmlns:a16="http://schemas.microsoft.com/office/drawing/2014/main" id="{79077BA1-6548-C34D-5E1D-7E747144FA27}"/>
              </a:ext>
            </a:extLst>
          </p:cNvPr>
          <p:cNvPicPr>
            <a:picLocks noChangeAspect="1"/>
          </p:cNvPicPr>
          <p:nvPr/>
        </p:nvPicPr>
        <p:blipFill>
          <a:blip r:embed="rId3"/>
          <a:stretch>
            <a:fillRect/>
          </a:stretch>
        </p:blipFill>
        <p:spPr>
          <a:xfrm>
            <a:off x="0" y="0"/>
            <a:ext cx="9144000" cy="1967235"/>
          </a:xfrm>
          <a:prstGeom prst="rect">
            <a:avLst/>
          </a:prstGeom>
        </p:spPr>
      </p:pic>
    </p:spTree>
    <p:extLst>
      <p:ext uri="{BB962C8B-B14F-4D97-AF65-F5344CB8AC3E}">
        <p14:creationId xmlns:p14="http://schemas.microsoft.com/office/powerpoint/2010/main" val="276725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Tutkimuksen kohde</a:t>
            </a:r>
            <a:endParaRPr lang="fi-FI" dirty="0"/>
          </a:p>
        </p:txBody>
      </p:sp>
      <p:sp>
        <p:nvSpPr>
          <p:cNvPr id="3" name="Sisällön paikkamerkki 2"/>
          <p:cNvSpPr>
            <a:spLocks noGrp="1"/>
          </p:cNvSpPr>
          <p:nvPr>
            <p:ph idx="1"/>
          </p:nvPr>
        </p:nvSpPr>
        <p:spPr>
          <a:xfrm>
            <a:off x="711200" y="1654075"/>
            <a:ext cx="7721601" cy="3232818"/>
          </a:xfrm>
        </p:spPr>
        <p:txBody>
          <a:bodyPr/>
          <a:lstStyle/>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Tutkimusongelmana oli Windows työasemien tietoturvan järjestelmällinen koventaminen (eng. hardening) ja auditoitavuus.</a:t>
            </a:r>
            <a:r>
              <a:rPr lang="en-US" sz="1400" b="0" i="0" dirty="0">
                <a:solidFill>
                  <a:srgbClr val="FFFFFF"/>
                </a:solidFill>
                <a:effectLst/>
                <a:latin typeface="Arial" panose="020B0604020202020204" pitchFamily="34" charset="0"/>
              </a:rPr>
              <a:t>​ Lisähuolena</a:t>
            </a:r>
            <a:r>
              <a:rPr lang="en-US" sz="1400" dirty="0">
                <a:solidFill>
                  <a:srgbClr val="FFFFFF"/>
                </a:solidFill>
                <a:latin typeface="Arial" panose="020B0604020202020204" pitchFamily="34" charset="0"/>
              </a:rPr>
              <a:t> oli työasemien käytännön tietoturva ja </a:t>
            </a:r>
            <a:r>
              <a:rPr lang="en-US" sz="1400" dirty="0" err="1">
                <a:solidFill>
                  <a:srgbClr val="FFFFFF"/>
                </a:solidFill>
                <a:latin typeface="Arial" panose="020B0604020202020204" pitchFamily="34" charset="0"/>
              </a:rPr>
              <a:t>tilannekuvan</a:t>
            </a:r>
            <a:r>
              <a:rPr lang="en-US" sz="1400" dirty="0">
                <a:solidFill>
                  <a:srgbClr val="FFFFFF"/>
                </a:solidFill>
                <a:latin typeface="Arial" panose="020B0604020202020204" pitchFamily="34" charset="0"/>
              </a:rPr>
              <a:t> </a:t>
            </a:r>
            <a:r>
              <a:rPr lang="en-US" sz="1400" dirty="0" err="1">
                <a:solidFill>
                  <a:srgbClr val="FFFFFF"/>
                </a:solidFill>
                <a:latin typeface="Arial" panose="020B0604020202020204" pitchFamily="34" charset="0"/>
              </a:rPr>
              <a:t>hallinta</a:t>
            </a:r>
            <a:r>
              <a:rPr lang="en-US" sz="1400" dirty="0">
                <a:solidFill>
                  <a:srgbClr val="FFFFFF"/>
                </a:solidFill>
                <a:latin typeface="Arial" panose="020B0604020202020204" pitchFamily="34" charset="0"/>
              </a:rPr>
              <a:t>.</a:t>
            </a:r>
            <a:endParaRPr lang="en-US" sz="1400" b="0" i="0" dirty="0">
              <a:solidFill>
                <a:srgbClr val="FFFFFF"/>
              </a:solidFill>
              <a:effectLst/>
              <a:latin typeface="Arial" panose="020B0604020202020204" pitchFamily="34" charset="0"/>
            </a:endParaRPr>
          </a:p>
          <a:p>
            <a:pPr algn="l" rtl="0" fontAlgn="base">
              <a:buFont typeface="Arial" panose="020B0604020202020204" pitchFamily="34" charset="0"/>
              <a:buChar char="•"/>
            </a:pPr>
            <a:endParaRPr lang="en-US" sz="1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Tavoitteena oli tutkia eri tietoturvakehyksiä, parhaita käytäntöjä sekä työasemakovennuksen työkaluja. Tutkimuksen kautta pyrittiin löytämään toimeksiantajalle parempi, hallittavampi ja auditoitavuutta tukeva tapa toteuttaa teknisen työasematurvallisuuden määrityksiä.</a:t>
            </a:r>
            <a:r>
              <a:rPr lang="en-US" sz="1400" b="0" i="0" dirty="0">
                <a:solidFill>
                  <a:srgbClr val="FFFFFF"/>
                </a:solidFill>
                <a:effectLst/>
                <a:latin typeface="Arial" panose="020B0604020202020204" pitchFamily="34" charset="0"/>
              </a:rPr>
              <a:t>​</a:t>
            </a:r>
          </a:p>
          <a:p>
            <a:pPr algn="l" rtl="0" fontAlgn="base">
              <a:buFont typeface="Arial" panose="020B0604020202020204" pitchFamily="34" charset="0"/>
              <a:buChar char="•"/>
            </a:pPr>
            <a:endParaRPr lang="en-US" sz="1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Toimeksiantajan tavoitteiden lisäksi oli tarkoitus tutkia mahdollisuutta rakentaa geneerinen työasematurvallisuuden käyttöönottomalli. Mallin avulla organisaatiot voisivat helpommin valita työasematurvallisuuden kehitysaskeleensa.</a:t>
            </a:r>
            <a:endParaRPr lang="fi-FI" sz="1400" b="0" i="0" dirty="0">
              <a:solidFill>
                <a:srgbClr val="000000"/>
              </a:solidFill>
              <a:effectLst/>
              <a:latin typeface="Arial" panose="020B0604020202020204" pitchFamily="34" charset="0"/>
            </a:endParaRPr>
          </a:p>
          <a:p>
            <a:pPr marL="0" indent="0">
              <a:buNone/>
            </a:pPr>
            <a:endParaRPr lang="fi-FI" dirty="0">
              <a:latin typeface="Arial" charset="0"/>
            </a:endParaRPr>
          </a:p>
        </p:txBody>
      </p:sp>
      <p:sp>
        <p:nvSpPr>
          <p:cNvPr id="4" name="Tekstiruutu 3">
            <a:extLst>
              <a:ext uri="{FF2B5EF4-FFF2-40B4-BE49-F238E27FC236}">
                <a16:creationId xmlns:a16="http://schemas.microsoft.com/office/drawing/2014/main" id="{A159968E-98FD-8883-A2AB-8B27D7C3FC98}"/>
              </a:ext>
            </a:extLst>
          </p:cNvPr>
          <p:cNvSpPr txBox="1"/>
          <p:nvPr/>
        </p:nvSpPr>
        <p:spPr>
          <a:xfrm>
            <a:off x="5386819" y="432557"/>
            <a:ext cx="3045981" cy="923330"/>
          </a:xfrm>
          <a:prstGeom prst="rect">
            <a:avLst/>
          </a:prstGeom>
          <a:noFill/>
        </p:spPr>
        <p:txBody>
          <a:bodyPr wrap="square" rtlCol="0">
            <a:spAutoFit/>
          </a:bodyPr>
          <a:lstStyle/>
          <a:p>
            <a:r>
              <a:rPr lang="fi-FI" dirty="0">
                <a:solidFill>
                  <a:schemeClr val="bg1"/>
                </a:solidFill>
              </a:rPr>
              <a:t>Toimeksiantaja: Verohallinto(Turvallisuus ja riskienhallintayksikkö)</a:t>
            </a:r>
            <a:endParaRPr lang="en-FI" dirty="0">
              <a:solidFill>
                <a:schemeClr val="bg1"/>
              </a:solidFill>
            </a:endParaRPr>
          </a:p>
        </p:txBody>
      </p:sp>
    </p:spTree>
    <p:extLst>
      <p:ext uri="{BB962C8B-B14F-4D97-AF65-F5344CB8AC3E}">
        <p14:creationId xmlns:p14="http://schemas.microsoft.com/office/powerpoint/2010/main" val="46304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Tutkimuskysymykset</a:t>
            </a:r>
            <a:endParaRPr lang="fi-FI" dirty="0"/>
          </a:p>
        </p:txBody>
      </p:sp>
      <p:sp>
        <p:nvSpPr>
          <p:cNvPr id="3" name="Sisällön paikkamerkki 2"/>
          <p:cNvSpPr>
            <a:spLocks noGrp="1"/>
          </p:cNvSpPr>
          <p:nvPr>
            <p:ph idx="1"/>
          </p:nvPr>
        </p:nvSpPr>
        <p:spPr>
          <a:xfrm>
            <a:off x="711200" y="1654075"/>
            <a:ext cx="7721601" cy="3232818"/>
          </a:xfrm>
        </p:spPr>
        <p:txBody>
          <a:bodyPr/>
          <a:lstStyle/>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1. Mitkä tietoturvakehykset ja parhaat käytännöt, tai niiden osat ovat soveltuvia Windows-työaseman tietoturvan koventamiseen?</a:t>
            </a:r>
            <a:r>
              <a:rPr lang="en-US" sz="1400" b="0" i="0" dirty="0">
                <a:solidFill>
                  <a:srgbClr val="FFFFFF"/>
                </a:solidFill>
                <a:effectLst/>
                <a:latin typeface="Arial" panose="020B0604020202020204" pitchFamily="34" charset="0"/>
              </a:rPr>
              <a:t>​</a:t>
            </a:r>
          </a:p>
          <a:p>
            <a:pPr algn="l" rtl="0" fontAlgn="base">
              <a:buFont typeface="Arial" panose="020B0604020202020204" pitchFamily="34" charset="0"/>
              <a:buChar char="•"/>
            </a:pPr>
            <a:endParaRPr lang="en-US" sz="1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2. Ovatko parhaiden käytäntöjen ja tietoturvakehysten suositukset ajantasaisia ja kattavia Windows-työaseman käytännön tietoturvan ja uhkien kannalta? </a:t>
            </a:r>
            <a:r>
              <a:rPr lang="en-US" sz="1400" b="0" i="0" dirty="0">
                <a:solidFill>
                  <a:srgbClr val="FFFFFF"/>
                </a:solidFill>
                <a:effectLst/>
                <a:latin typeface="Arial" panose="020B0604020202020204" pitchFamily="34" charset="0"/>
              </a:rPr>
              <a:t>​</a:t>
            </a:r>
          </a:p>
          <a:p>
            <a:pPr algn="l" rtl="0" fontAlgn="base">
              <a:buFont typeface="Arial" panose="020B0604020202020204" pitchFamily="34" charset="0"/>
              <a:buChar char="•"/>
            </a:pPr>
            <a:endParaRPr lang="en-US" sz="1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3. Mahdollistaako parhaisiin käytäntöihin ja tietoturvakehykseen perustuva Windows-työaseman kovennus auditoitavuuden ja tarkemman päätelaitetietoturvan tilannekuvan? </a:t>
            </a:r>
            <a:r>
              <a:rPr lang="en-US" sz="1400" b="0" i="0" dirty="0">
                <a:solidFill>
                  <a:srgbClr val="FFFFFF"/>
                </a:solidFill>
                <a:effectLst/>
                <a:latin typeface="Arial" panose="020B0604020202020204" pitchFamily="34" charset="0"/>
              </a:rPr>
              <a:t>​</a:t>
            </a:r>
          </a:p>
          <a:p>
            <a:pPr algn="l" rtl="0" fontAlgn="base">
              <a:buFont typeface="Arial" panose="020B0604020202020204" pitchFamily="34" charset="0"/>
              <a:buChar char="•"/>
            </a:pPr>
            <a:endParaRPr lang="en-US" sz="1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fi-FI" sz="1400" b="0" i="0" u="none" strike="noStrike" dirty="0">
                <a:solidFill>
                  <a:srgbClr val="FFFFFF"/>
                </a:solidFill>
                <a:effectLst/>
                <a:latin typeface="Arial" panose="020B0604020202020204" pitchFamily="34" charset="0"/>
              </a:rPr>
              <a:t>4. Miten Windows-työaseman tietoturvaa ja auditoitavuutta voi hoitaa hallitusti ja määrämuotoisesti?</a:t>
            </a:r>
            <a:r>
              <a:rPr lang="en-US" sz="1400" b="0" i="0" dirty="0">
                <a:solidFill>
                  <a:srgbClr val="FFFFFF"/>
                </a:solidFill>
                <a:effectLst/>
                <a:latin typeface="Arial" panose="020B0604020202020204" pitchFamily="34" charset="0"/>
              </a:rPr>
              <a:t>​</a:t>
            </a:r>
            <a:endParaRPr lang="fi-FI"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72168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6CE87A9-323F-C9E6-1FDF-826D06887C22}"/>
              </a:ext>
            </a:extLst>
          </p:cNvPr>
          <p:cNvSpPr>
            <a:spLocks noGrp="1"/>
          </p:cNvSpPr>
          <p:nvPr>
            <p:ph type="title"/>
          </p:nvPr>
        </p:nvSpPr>
        <p:spPr/>
        <p:txBody>
          <a:bodyPr/>
          <a:lstStyle/>
          <a:p>
            <a:r>
              <a:rPr lang="fi-FI" dirty="0"/>
              <a:t>Tutkimustulokset 1/4</a:t>
            </a:r>
            <a:br>
              <a:rPr lang="fi-FI" dirty="0"/>
            </a:br>
            <a:r>
              <a:rPr lang="fi-FI" sz="1200" dirty="0"/>
              <a:t>	Windows-työaseman tietoturvan koventaminen</a:t>
            </a:r>
            <a:endParaRPr lang="en-FI" dirty="0"/>
          </a:p>
        </p:txBody>
      </p:sp>
      <p:pic>
        <p:nvPicPr>
          <p:cNvPr id="4" name="Sisällön paikkamerkki 3" descr="Ibor ym. havainnekuva järjestelmän tietoturvakovennusten kokonaisuudesta.">
            <a:extLst>
              <a:ext uri="{FF2B5EF4-FFF2-40B4-BE49-F238E27FC236}">
                <a16:creationId xmlns:a16="http://schemas.microsoft.com/office/drawing/2014/main" id="{3345F1D3-6B5E-08B8-2649-8C4D0A5F9657}"/>
              </a:ext>
            </a:extLst>
          </p:cNvPr>
          <p:cNvPicPr>
            <a:picLocks noGrp="1" noChangeAspect="1"/>
          </p:cNvPicPr>
          <p:nvPr>
            <p:ph idx="1"/>
          </p:nvPr>
        </p:nvPicPr>
        <p:blipFill>
          <a:blip r:embed="rId2"/>
          <a:stretch>
            <a:fillRect/>
          </a:stretch>
        </p:blipFill>
        <p:spPr>
          <a:xfrm>
            <a:off x="473831" y="2394108"/>
            <a:ext cx="3008157" cy="1899283"/>
          </a:xfrm>
          <a:prstGeom prst="rect">
            <a:avLst/>
          </a:prstGeom>
        </p:spPr>
      </p:pic>
      <p:sp>
        <p:nvSpPr>
          <p:cNvPr id="6" name="Tekstiruutu 5">
            <a:extLst>
              <a:ext uri="{FF2B5EF4-FFF2-40B4-BE49-F238E27FC236}">
                <a16:creationId xmlns:a16="http://schemas.microsoft.com/office/drawing/2014/main" id="{C5CBCD88-2C05-A05B-9891-C6306DD4BFBA}"/>
              </a:ext>
            </a:extLst>
          </p:cNvPr>
          <p:cNvSpPr txBox="1"/>
          <p:nvPr/>
        </p:nvSpPr>
        <p:spPr>
          <a:xfrm>
            <a:off x="3418198" y="1341248"/>
            <a:ext cx="3064148" cy="707886"/>
          </a:xfrm>
          <a:prstGeom prst="rect">
            <a:avLst/>
          </a:prstGeom>
          <a:noFill/>
        </p:spPr>
        <p:txBody>
          <a:bodyPr wrap="square" rtlCol="0">
            <a:spAutoFit/>
          </a:bodyPr>
          <a:lstStyle/>
          <a:p>
            <a:r>
              <a:rPr lang="fi-FI" sz="1000" dirty="0">
                <a:solidFill>
                  <a:schemeClr val="bg1"/>
                </a:solidFill>
              </a:rPr>
              <a:t>Työaseman tietoturvakovennusten hallinta on monimutkainen prosessi, jonka laatua ja järjestelmällisyyttä on mahdollista parantaa tietoturvakehysten käytöllä.</a:t>
            </a:r>
            <a:endParaRPr lang="en-FI" sz="1000" dirty="0">
              <a:solidFill>
                <a:schemeClr val="bg1"/>
              </a:solidFill>
            </a:endParaRPr>
          </a:p>
        </p:txBody>
      </p:sp>
      <p:pic>
        <p:nvPicPr>
          <p:cNvPr id="8" name="Kuva 7">
            <a:extLst>
              <a:ext uri="{FF2B5EF4-FFF2-40B4-BE49-F238E27FC236}">
                <a16:creationId xmlns:a16="http://schemas.microsoft.com/office/drawing/2014/main" id="{9BB14DC7-08DD-3C69-2C36-59AC8DB56E66}"/>
              </a:ext>
            </a:extLst>
          </p:cNvPr>
          <p:cNvPicPr>
            <a:picLocks noChangeAspect="1"/>
          </p:cNvPicPr>
          <p:nvPr/>
        </p:nvPicPr>
        <p:blipFill>
          <a:blip r:embed="rId3"/>
          <a:stretch>
            <a:fillRect/>
          </a:stretch>
        </p:blipFill>
        <p:spPr>
          <a:xfrm>
            <a:off x="3803805" y="2456002"/>
            <a:ext cx="2292935" cy="663977"/>
          </a:xfrm>
          <a:prstGeom prst="rect">
            <a:avLst/>
          </a:prstGeom>
        </p:spPr>
      </p:pic>
      <p:cxnSp>
        <p:nvCxnSpPr>
          <p:cNvPr id="10" name="Suora nuoliyhdysviiva 9">
            <a:extLst>
              <a:ext uri="{FF2B5EF4-FFF2-40B4-BE49-F238E27FC236}">
                <a16:creationId xmlns:a16="http://schemas.microsoft.com/office/drawing/2014/main" id="{720889B1-B8B1-95F0-EF65-F6D8E32C31E7}"/>
              </a:ext>
            </a:extLst>
          </p:cNvPr>
          <p:cNvCxnSpPr>
            <a:cxnSpLocks/>
          </p:cNvCxnSpPr>
          <p:nvPr/>
        </p:nvCxnSpPr>
        <p:spPr>
          <a:xfrm>
            <a:off x="1144514" y="2000087"/>
            <a:ext cx="224058" cy="3644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uora nuoliyhdysviiva 10">
            <a:extLst>
              <a:ext uri="{FF2B5EF4-FFF2-40B4-BE49-F238E27FC236}">
                <a16:creationId xmlns:a16="http://schemas.microsoft.com/office/drawing/2014/main" id="{67D4AC9B-7BC5-AE7A-C6D8-FAE47264A7D7}"/>
              </a:ext>
            </a:extLst>
          </p:cNvPr>
          <p:cNvCxnSpPr>
            <a:cxnSpLocks/>
          </p:cNvCxnSpPr>
          <p:nvPr/>
        </p:nvCxnSpPr>
        <p:spPr>
          <a:xfrm flipV="1">
            <a:off x="3542543" y="3166481"/>
            <a:ext cx="448117" cy="3545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Tekstiruutu 13">
            <a:extLst>
              <a:ext uri="{FF2B5EF4-FFF2-40B4-BE49-F238E27FC236}">
                <a16:creationId xmlns:a16="http://schemas.microsoft.com/office/drawing/2014/main" id="{89470CAD-6A59-26E6-0D8B-9FFBC9C7DFB4}"/>
              </a:ext>
            </a:extLst>
          </p:cNvPr>
          <p:cNvSpPr txBox="1"/>
          <p:nvPr/>
        </p:nvSpPr>
        <p:spPr>
          <a:xfrm>
            <a:off x="197617" y="1373252"/>
            <a:ext cx="3064148" cy="646331"/>
          </a:xfrm>
          <a:prstGeom prst="rect">
            <a:avLst/>
          </a:prstGeom>
          <a:noFill/>
        </p:spPr>
        <p:txBody>
          <a:bodyPr wrap="square" rtlCol="0">
            <a:spAutoFit/>
          </a:bodyPr>
          <a:lstStyle/>
          <a:p>
            <a:r>
              <a:rPr lang="fi-FI" sz="1200" dirty="0">
                <a:solidFill>
                  <a:schemeClr val="bg1"/>
                </a:solidFill>
              </a:rPr>
              <a:t>Työaseman tietoturvakovennukset rakennetaan kerroksellisen tietoturvan periaatteiden mukaan. </a:t>
            </a:r>
            <a:endParaRPr lang="en-FI" sz="1200" dirty="0">
              <a:solidFill>
                <a:schemeClr val="bg1"/>
              </a:solidFill>
            </a:endParaRPr>
          </a:p>
        </p:txBody>
      </p:sp>
      <p:sp>
        <p:nvSpPr>
          <p:cNvPr id="15" name="Tekstiruutu 14">
            <a:extLst>
              <a:ext uri="{FF2B5EF4-FFF2-40B4-BE49-F238E27FC236}">
                <a16:creationId xmlns:a16="http://schemas.microsoft.com/office/drawing/2014/main" id="{0A6815BD-845A-A1D1-F1DE-A407DC4CD080}"/>
              </a:ext>
            </a:extLst>
          </p:cNvPr>
          <p:cNvSpPr txBox="1"/>
          <p:nvPr/>
        </p:nvSpPr>
        <p:spPr>
          <a:xfrm>
            <a:off x="397452" y="4310016"/>
            <a:ext cx="2664477" cy="215444"/>
          </a:xfrm>
          <a:prstGeom prst="rect">
            <a:avLst/>
          </a:prstGeom>
          <a:noFill/>
        </p:spPr>
        <p:txBody>
          <a:bodyPr wrap="square" rtlCol="0">
            <a:spAutoFit/>
          </a:bodyPr>
          <a:lstStyle/>
          <a:p>
            <a:r>
              <a:rPr lang="fi-FI" sz="800" dirty="0">
                <a:solidFill>
                  <a:schemeClr val="bg1"/>
                </a:solidFill>
              </a:rPr>
              <a:t>Tietoturvakovennusten kokonaisuus. </a:t>
            </a:r>
            <a:r>
              <a:rPr lang="fi-FI" sz="800" dirty="0" err="1">
                <a:solidFill>
                  <a:schemeClr val="bg1"/>
                </a:solidFill>
              </a:rPr>
              <a:t>Ibor</a:t>
            </a:r>
            <a:r>
              <a:rPr lang="fi-FI" sz="800" dirty="0">
                <a:solidFill>
                  <a:schemeClr val="bg1"/>
                </a:solidFill>
              </a:rPr>
              <a:t> ym. (2015)</a:t>
            </a:r>
            <a:endParaRPr lang="en-FI" sz="800" dirty="0">
              <a:solidFill>
                <a:schemeClr val="bg1"/>
              </a:solidFill>
            </a:endParaRPr>
          </a:p>
        </p:txBody>
      </p:sp>
      <p:pic>
        <p:nvPicPr>
          <p:cNvPr id="17" name="Kuva 16">
            <a:extLst>
              <a:ext uri="{FF2B5EF4-FFF2-40B4-BE49-F238E27FC236}">
                <a16:creationId xmlns:a16="http://schemas.microsoft.com/office/drawing/2014/main" id="{BF4D9177-E85C-D176-AB0D-5CCD0AF4B605}"/>
              </a:ext>
            </a:extLst>
          </p:cNvPr>
          <p:cNvPicPr>
            <a:picLocks noChangeAspect="1"/>
          </p:cNvPicPr>
          <p:nvPr/>
        </p:nvPicPr>
        <p:blipFill>
          <a:blip r:embed="rId4"/>
          <a:stretch>
            <a:fillRect/>
          </a:stretch>
        </p:blipFill>
        <p:spPr>
          <a:xfrm>
            <a:off x="6248069" y="2297104"/>
            <a:ext cx="2642933" cy="1103513"/>
          </a:xfrm>
          <a:prstGeom prst="rect">
            <a:avLst/>
          </a:prstGeom>
        </p:spPr>
      </p:pic>
      <p:sp>
        <p:nvSpPr>
          <p:cNvPr id="18" name="Tekstiruutu 17">
            <a:extLst>
              <a:ext uri="{FF2B5EF4-FFF2-40B4-BE49-F238E27FC236}">
                <a16:creationId xmlns:a16="http://schemas.microsoft.com/office/drawing/2014/main" id="{0F0AA4C3-E3DD-144D-56B3-B925B7486879}"/>
              </a:ext>
            </a:extLst>
          </p:cNvPr>
          <p:cNvSpPr txBox="1"/>
          <p:nvPr/>
        </p:nvSpPr>
        <p:spPr>
          <a:xfrm>
            <a:off x="4950272" y="419519"/>
            <a:ext cx="3064148" cy="577081"/>
          </a:xfrm>
          <a:prstGeom prst="rect">
            <a:avLst/>
          </a:prstGeom>
          <a:noFill/>
        </p:spPr>
        <p:txBody>
          <a:bodyPr wrap="square" rtlCol="0">
            <a:spAutoFit/>
          </a:bodyPr>
          <a:lstStyle/>
          <a:p>
            <a:r>
              <a:rPr lang="fi-FI" sz="1050" dirty="0">
                <a:solidFill>
                  <a:schemeClr val="bg1"/>
                </a:solidFill>
              </a:rPr>
              <a:t>Erään tutkimuksen perusteella NIST:n ja CIS:n tietoturvakehysten käytön </a:t>
            </a:r>
            <a:r>
              <a:rPr lang="fi-FI" sz="1000" dirty="0">
                <a:solidFill>
                  <a:schemeClr val="bg1"/>
                </a:solidFill>
              </a:rPr>
              <a:t>yleisyys</a:t>
            </a:r>
            <a:r>
              <a:rPr lang="fi-FI" sz="1050" dirty="0">
                <a:solidFill>
                  <a:schemeClr val="bg1"/>
                </a:solidFill>
              </a:rPr>
              <a:t> yltää 85%:n vastanneista. </a:t>
            </a:r>
            <a:endParaRPr lang="en-FI" sz="1050" dirty="0">
              <a:solidFill>
                <a:schemeClr val="bg1"/>
              </a:solidFill>
            </a:endParaRPr>
          </a:p>
        </p:txBody>
      </p:sp>
      <p:cxnSp>
        <p:nvCxnSpPr>
          <p:cNvPr id="19" name="Suora nuoliyhdysviiva 18">
            <a:extLst>
              <a:ext uri="{FF2B5EF4-FFF2-40B4-BE49-F238E27FC236}">
                <a16:creationId xmlns:a16="http://schemas.microsoft.com/office/drawing/2014/main" id="{2099D7F5-44A5-6564-D170-1D09415DB451}"/>
              </a:ext>
            </a:extLst>
          </p:cNvPr>
          <p:cNvCxnSpPr>
            <a:cxnSpLocks/>
          </p:cNvCxnSpPr>
          <p:nvPr/>
        </p:nvCxnSpPr>
        <p:spPr>
          <a:xfrm flipV="1">
            <a:off x="5130125" y="943318"/>
            <a:ext cx="301774" cy="4398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uora nuoliyhdysviiva 19">
            <a:extLst>
              <a:ext uri="{FF2B5EF4-FFF2-40B4-BE49-F238E27FC236}">
                <a16:creationId xmlns:a16="http://schemas.microsoft.com/office/drawing/2014/main" id="{54AB58A1-C5F2-3584-D303-4B6EDB0D53E9}"/>
              </a:ext>
            </a:extLst>
          </p:cNvPr>
          <p:cNvCxnSpPr>
            <a:cxnSpLocks/>
          </p:cNvCxnSpPr>
          <p:nvPr/>
        </p:nvCxnSpPr>
        <p:spPr>
          <a:xfrm>
            <a:off x="7308344" y="837345"/>
            <a:ext cx="261191" cy="3856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4" name="Tekstiruutu 23">
            <a:extLst>
              <a:ext uri="{FF2B5EF4-FFF2-40B4-BE49-F238E27FC236}">
                <a16:creationId xmlns:a16="http://schemas.microsoft.com/office/drawing/2014/main" id="{9F5CF6A7-891A-0BCE-F00E-A941BA9D4267}"/>
              </a:ext>
            </a:extLst>
          </p:cNvPr>
          <p:cNvSpPr txBox="1"/>
          <p:nvPr/>
        </p:nvSpPr>
        <p:spPr>
          <a:xfrm>
            <a:off x="7241115" y="1188886"/>
            <a:ext cx="1735884" cy="553998"/>
          </a:xfrm>
          <a:prstGeom prst="rect">
            <a:avLst/>
          </a:prstGeom>
          <a:noFill/>
        </p:spPr>
        <p:txBody>
          <a:bodyPr wrap="square" rtlCol="0">
            <a:spAutoFit/>
          </a:bodyPr>
          <a:lstStyle/>
          <a:p>
            <a:r>
              <a:rPr lang="fi-FI" sz="1000" dirty="0">
                <a:solidFill>
                  <a:schemeClr val="bg1"/>
                </a:solidFill>
              </a:rPr>
              <a:t>Mutta mitkä kehykset sopivat työaseman tietoturvan kovennuksiin?! </a:t>
            </a:r>
            <a:endParaRPr lang="en-FI" sz="1000" dirty="0">
              <a:solidFill>
                <a:schemeClr val="bg1"/>
              </a:solidFill>
            </a:endParaRPr>
          </a:p>
        </p:txBody>
      </p:sp>
      <p:cxnSp>
        <p:nvCxnSpPr>
          <p:cNvPr id="27" name="Suora nuoliyhdysviiva 26">
            <a:extLst>
              <a:ext uri="{FF2B5EF4-FFF2-40B4-BE49-F238E27FC236}">
                <a16:creationId xmlns:a16="http://schemas.microsoft.com/office/drawing/2014/main" id="{E36484AE-1F38-6DE1-14C5-CD6FD837DDF9}"/>
              </a:ext>
            </a:extLst>
          </p:cNvPr>
          <p:cNvCxnSpPr>
            <a:cxnSpLocks/>
          </p:cNvCxnSpPr>
          <p:nvPr/>
        </p:nvCxnSpPr>
        <p:spPr>
          <a:xfrm flipH="1">
            <a:off x="7351534" y="1729631"/>
            <a:ext cx="333059" cy="51992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2" name="Tekstiruutu 31">
            <a:extLst>
              <a:ext uri="{FF2B5EF4-FFF2-40B4-BE49-F238E27FC236}">
                <a16:creationId xmlns:a16="http://schemas.microsoft.com/office/drawing/2014/main" id="{E0566451-F3F0-0687-C2E3-D6AF98A0B219}"/>
              </a:ext>
            </a:extLst>
          </p:cNvPr>
          <p:cNvSpPr txBox="1"/>
          <p:nvPr/>
        </p:nvSpPr>
        <p:spPr>
          <a:xfrm>
            <a:off x="5695318" y="3368566"/>
            <a:ext cx="3645489" cy="246221"/>
          </a:xfrm>
          <a:prstGeom prst="rect">
            <a:avLst/>
          </a:prstGeom>
          <a:noFill/>
        </p:spPr>
        <p:txBody>
          <a:bodyPr wrap="square" rtlCol="0">
            <a:spAutoFit/>
          </a:bodyPr>
          <a:lstStyle/>
          <a:p>
            <a:r>
              <a:rPr lang="fi-FI" sz="1000" dirty="0">
                <a:solidFill>
                  <a:schemeClr val="bg1"/>
                </a:solidFill>
              </a:rPr>
              <a:t>Ehdotus: luokitellaan kehykset käyttötarkoituksen mukaan!</a:t>
            </a:r>
            <a:endParaRPr lang="en-FI" sz="1000" dirty="0">
              <a:solidFill>
                <a:schemeClr val="bg1"/>
              </a:solidFill>
            </a:endParaRPr>
          </a:p>
        </p:txBody>
      </p:sp>
      <p:cxnSp>
        <p:nvCxnSpPr>
          <p:cNvPr id="40" name="Suora nuoliyhdysviiva 39">
            <a:extLst>
              <a:ext uri="{FF2B5EF4-FFF2-40B4-BE49-F238E27FC236}">
                <a16:creationId xmlns:a16="http://schemas.microsoft.com/office/drawing/2014/main" id="{3E388A23-9759-5B0F-9DC4-BE921439D7D1}"/>
              </a:ext>
            </a:extLst>
          </p:cNvPr>
          <p:cNvCxnSpPr>
            <a:cxnSpLocks/>
          </p:cNvCxnSpPr>
          <p:nvPr/>
        </p:nvCxnSpPr>
        <p:spPr>
          <a:xfrm flipH="1" flipV="1">
            <a:off x="3904132" y="1998751"/>
            <a:ext cx="364548" cy="42807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47" name="Kuva 46">
            <a:extLst>
              <a:ext uri="{FF2B5EF4-FFF2-40B4-BE49-F238E27FC236}">
                <a16:creationId xmlns:a16="http://schemas.microsoft.com/office/drawing/2014/main" id="{E1B2BA81-2D90-2AEA-01F7-FF709A34CFE6}"/>
              </a:ext>
            </a:extLst>
          </p:cNvPr>
          <p:cNvPicPr>
            <a:picLocks noChangeAspect="1"/>
          </p:cNvPicPr>
          <p:nvPr/>
        </p:nvPicPr>
        <p:blipFill>
          <a:blip r:embed="rId5"/>
          <a:stretch>
            <a:fillRect/>
          </a:stretch>
        </p:blipFill>
        <p:spPr>
          <a:xfrm>
            <a:off x="3949278" y="3717257"/>
            <a:ext cx="2292935" cy="800707"/>
          </a:xfrm>
          <a:prstGeom prst="rect">
            <a:avLst/>
          </a:prstGeom>
        </p:spPr>
      </p:pic>
      <p:cxnSp>
        <p:nvCxnSpPr>
          <p:cNvPr id="48" name="Suora nuoliyhdysviiva 47">
            <a:extLst>
              <a:ext uri="{FF2B5EF4-FFF2-40B4-BE49-F238E27FC236}">
                <a16:creationId xmlns:a16="http://schemas.microsoft.com/office/drawing/2014/main" id="{88115BD2-6C0B-B0A0-A472-3893A3147408}"/>
              </a:ext>
            </a:extLst>
          </p:cNvPr>
          <p:cNvCxnSpPr>
            <a:cxnSpLocks/>
          </p:cNvCxnSpPr>
          <p:nvPr/>
        </p:nvCxnSpPr>
        <p:spPr>
          <a:xfrm flipH="1">
            <a:off x="6242213" y="3582736"/>
            <a:ext cx="676278" cy="33486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0" name="Tekstiruutu 49">
            <a:extLst>
              <a:ext uri="{FF2B5EF4-FFF2-40B4-BE49-F238E27FC236}">
                <a16:creationId xmlns:a16="http://schemas.microsoft.com/office/drawing/2014/main" id="{6729ECCB-1A36-86C0-AEEC-8E70EEB36CCC}"/>
              </a:ext>
            </a:extLst>
          </p:cNvPr>
          <p:cNvSpPr txBox="1"/>
          <p:nvPr/>
        </p:nvSpPr>
        <p:spPr>
          <a:xfrm>
            <a:off x="6242213" y="3917954"/>
            <a:ext cx="2648789" cy="553998"/>
          </a:xfrm>
          <a:prstGeom prst="rect">
            <a:avLst/>
          </a:prstGeom>
          <a:noFill/>
        </p:spPr>
        <p:txBody>
          <a:bodyPr wrap="square" rtlCol="0">
            <a:spAutoFit/>
          </a:bodyPr>
          <a:lstStyle/>
          <a:p>
            <a:r>
              <a:rPr lang="fi-FI" sz="1000" dirty="0">
                <a:solidFill>
                  <a:schemeClr val="bg1"/>
                </a:solidFill>
              </a:rPr>
              <a:t>Toisaalta: kehyksen sisältämät parhaat käytännöt pitää kustomoida joka tapauksessa organisaatiolle sopivaksi…</a:t>
            </a:r>
            <a:endParaRPr lang="en-FI" sz="1000" dirty="0">
              <a:solidFill>
                <a:schemeClr val="bg1"/>
              </a:solidFill>
            </a:endParaRPr>
          </a:p>
        </p:txBody>
      </p:sp>
    </p:spTree>
    <p:extLst>
      <p:ext uri="{BB962C8B-B14F-4D97-AF65-F5344CB8AC3E}">
        <p14:creationId xmlns:p14="http://schemas.microsoft.com/office/powerpoint/2010/main" val="339720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2F21481-ADE1-C44B-3567-B332C45DA694}"/>
              </a:ext>
            </a:extLst>
          </p:cNvPr>
          <p:cNvSpPr>
            <a:spLocks noGrp="1"/>
          </p:cNvSpPr>
          <p:nvPr>
            <p:ph type="title"/>
          </p:nvPr>
        </p:nvSpPr>
        <p:spPr/>
        <p:txBody>
          <a:bodyPr/>
          <a:lstStyle/>
          <a:p>
            <a:r>
              <a:rPr lang="fi-FI" dirty="0"/>
              <a:t>Tutkimustulokset 2/4</a:t>
            </a:r>
            <a:br>
              <a:rPr lang="fi-FI" dirty="0"/>
            </a:br>
            <a:r>
              <a:rPr lang="fi-FI" sz="1200" dirty="0"/>
              <a:t>	Käytännön tietoturva ja uhkat</a:t>
            </a:r>
            <a:endParaRPr lang="en-FI" dirty="0"/>
          </a:p>
        </p:txBody>
      </p:sp>
      <p:sp>
        <p:nvSpPr>
          <p:cNvPr id="4" name="Tekstiruutu 3">
            <a:extLst>
              <a:ext uri="{FF2B5EF4-FFF2-40B4-BE49-F238E27FC236}">
                <a16:creationId xmlns:a16="http://schemas.microsoft.com/office/drawing/2014/main" id="{98E3411E-A01F-8256-68B3-A46483D9878C}"/>
              </a:ext>
            </a:extLst>
          </p:cNvPr>
          <p:cNvSpPr txBox="1"/>
          <p:nvPr/>
        </p:nvSpPr>
        <p:spPr>
          <a:xfrm>
            <a:off x="197617" y="1337140"/>
            <a:ext cx="3064148" cy="553998"/>
          </a:xfrm>
          <a:prstGeom prst="rect">
            <a:avLst/>
          </a:prstGeom>
          <a:noFill/>
        </p:spPr>
        <p:txBody>
          <a:bodyPr wrap="square" rtlCol="0">
            <a:spAutoFit/>
          </a:bodyPr>
          <a:lstStyle/>
          <a:p>
            <a:r>
              <a:rPr lang="fi-FI" sz="1000" dirty="0">
                <a:solidFill>
                  <a:schemeClr val="bg1"/>
                </a:solidFill>
              </a:rPr>
              <a:t>Mutta riittävätkö tietoturvakehysten parhaat käytännöt varmistamaan työaseman turvallisuuden?</a:t>
            </a:r>
            <a:endParaRPr lang="en-FI" sz="1000" dirty="0">
              <a:solidFill>
                <a:schemeClr val="bg1"/>
              </a:solidFill>
            </a:endParaRPr>
          </a:p>
        </p:txBody>
      </p:sp>
      <p:cxnSp>
        <p:nvCxnSpPr>
          <p:cNvPr id="6" name="Suora nuoliyhdysviiva 5">
            <a:extLst>
              <a:ext uri="{FF2B5EF4-FFF2-40B4-BE49-F238E27FC236}">
                <a16:creationId xmlns:a16="http://schemas.microsoft.com/office/drawing/2014/main" id="{4980BDBE-1E8F-1838-65E3-7EBE2B0494EE}"/>
              </a:ext>
            </a:extLst>
          </p:cNvPr>
          <p:cNvCxnSpPr>
            <a:cxnSpLocks/>
          </p:cNvCxnSpPr>
          <p:nvPr/>
        </p:nvCxnSpPr>
        <p:spPr>
          <a:xfrm>
            <a:off x="2395780" y="1614139"/>
            <a:ext cx="777370" cy="2599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7" name="Kuva 6" descr="CIS community defense mallin sisältämä pylväsdiagrammi, joka havainnollistaa CIS tietoturvakehyksen efektiivisyyttä vasten tunnettuja hyökkäystyyppejä, kuten malware, ransomware ym.">
            <a:extLst>
              <a:ext uri="{FF2B5EF4-FFF2-40B4-BE49-F238E27FC236}">
                <a16:creationId xmlns:a16="http://schemas.microsoft.com/office/drawing/2014/main" id="{CF864690-DC93-38DB-3B19-C2E0655DD5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07" y="1978696"/>
            <a:ext cx="2578179" cy="2349823"/>
          </a:xfrm>
          <a:prstGeom prst="rect">
            <a:avLst/>
          </a:prstGeom>
          <a:noFill/>
          <a:ln>
            <a:noFill/>
          </a:ln>
        </p:spPr>
      </p:pic>
      <p:sp>
        <p:nvSpPr>
          <p:cNvPr id="9" name="Tekstiruutu 8">
            <a:extLst>
              <a:ext uri="{FF2B5EF4-FFF2-40B4-BE49-F238E27FC236}">
                <a16:creationId xmlns:a16="http://schemas.microsoft.com/office/drawing/2014/main" id="{444B0FE9-323C-8527-6000-16D02C872A73}"/>
              </a:ext>
            </a:extLst>
          </p:cNvPr>
          <p:cNvSpPr txBox="1"/>
          <p:nvPr/>
        </p:nvSpPr>
        <p:spPr>
          <a:xfrm>
            <a:off x="711200" y="4548160"/>
            <a:ext cx="3289726" cy="861774"/>
          </a:xfrm>
          <a:prstGeom prst="rect">
            <a:avLst/>
          </a:prstGeom>
          <a:noFill/>
        </p:spPr>
        <p:txBody>
          <a:bodyPr wrap="square" rtlCol="0">
            <a:spAutoFit/>
          </a:bodyPr>
          <a:lstStyle/>
          <a:p>
            <a:r>
              <a:rPr lang="fi-FI" sz="1000" dirty="0">
                <a:solidFill>
                  <a:schemeClr val="bg1"/>
                </a:solidFill>
              </a:rPr>
              <a:t>Hyödyntää tietoturvayhteisön dataa tietoturvakehysten efektiivisyyden todentamisessa. Malli </a:t>
            </a:r>
            <a:r>
              <a:rPr lang="fi-FI" sz="1000" dirty="0" err="1">
                <a:solidFill>
                  <a:schemeClr val="bg1"/>
                </a:solidFill>
              </a:rPr>
              <a:t>ristiinvertaa</a:t>
            </a:r>
            <a:r>
              <a:rPr lang="fi-FI" sz="1000" dirty="0">
                <a:solidFill>
                  <a:schemeClr val="bg1"/>
                </a:solidFill>
              </a:rPr>
              <a:t> CIS:n kehystä Mitre &amp;Att&amp;ck uhkatietomalliin.</a:t>
            </a:r>
            <a:endParaRPr lang="en-FI" sz="1000" dirty="0">
              <a:solidFill>
                <a:schemeClr val="bg1"/>
              </a:solidFill>
            </a:endParaRPr>
          </a:p>
          <a:p>
            <a:endParaRPr lang="fi-FI" sz="1000" dirty="0">
              <a:solidFill>
                <a:schemeClr val="bg1"/>
              </a:solidFill>
            </a:endParaRPr>
          </a:p>
          <a:p>
            <a:endParaRPr lang="en-FI" sz="1000" dirty="0">
              <a:solidFill>
                <a:schemeClr val="bg1"/>
              </a:solidFill>
            </a:endParaRPr>
          </a:p>
        </p:txBody>
      </p:sp>
      <p:cxnSp>
        <p:nvCxnSpPr>
          <p:cNvPr id="12" name="Suora nuoliyhdysviiva 11">
            <a:extLst>
              <a:ext uri="{FF2B5EF4-FFF2-40B4-BE49-F238E27FC236}">
                <a16:creationId xmlns:a16="http://schemas.microsoft.com/office/drawing/2014/main" id="{766341EE-C0CA-3C23-C18F-791BF174D17D}"/>
              </a:ext>
            </a:extLst>
          </p:cNvPr>
          <p:cNvCxnSpPr>
            <a:cxnSpLocks/>
          </p:cNvCxnSpPr>
          <p:nvPr/>
        </p:nvCxnSpPr>
        <p:spPr>
          <a:xfrm flipV="1">
            <a:off x="3242030" y="4548160"/>
            <a:ext cx="1057467" cy="508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9" name="Kuva 18">
            <a:extLst>
              <a:ext uri="{FF2B5EF4-FFF2-40B4-BE49-F238E27FC236}">
                <a16:creationId xmlns:a16="http://schemas.microsoft.com/office/drawing/2014/main" id="{346BB7BB-4149-BE92-FFBA-325CF9D9697B}"/>
              </a:ext>
            </a:extLst>
          </p:cNvPr>
          <p:cNvPicPr>
            <a:picLocks noChangeAspect="1"/>
          </p:cNvPicPr>
          <p:nvPr/>
        </p:nvPicPr>
        <p:blipFill>
          <a:blip r:embed="rId3"/>
          <a:stretch>
            <a:fillRect/>
          </a:stretch>
        </p:blipFill>
        <p:spPr>
          <a:xfrm>
            <a:off x="4352887" y="4388301"/>
            <a:ext cx="3441714" cy="553998"/>
          </a:xfrm>
          <a:prstGeom prst="rect">
            <a:avLst/>
          </a:prstGeom>
        </p:spPr>
      </p:pic>
      <p:sp>
        <p:nvSpPr>
          <p:cNvPr id="21" name="Tekstiruutu 20">
            <a:extLst>
              <a:ext uri="{FF2B5EF4-FFF2-40B4-BE49-F238E27FC236}">
                <a16:creationId xmlns:a16="http://schemas.microsoft.com/office/drawing/2014/main" id="{FFEC1569-A0C0-4253-E39D-6A87A34C972A}"/>
              </a:ext>
            </a:extLst>
          </p:cNvPr>
          <p:cNvSpPr txBox="1"/>
          <p:nvPr/>
        </p:nvSpPr>
        <p:spPr>
          <a:xfrm>
            <a:off x="3127783" y="1647151"/>
            <a:ext cx="2754609" cy="1015663"/>
          </a:xfrm>
          <a:prstGeom prst="rect">
            <a:avLst/>
          </a:prstGeom>
          <a:noFill/>
        </p:spPr>
        <p:txBody>
          <a:bodyPr wrap="square" rtlCol="0">
            <a:spAutoFit/>
          </a:bodyPr>
          <a:lstStyle/>
          <a:p>
            <a:r>
              <a:rPr lang="fi-FI" sz="1000" dirty="0">
                <a:solidFill>
                  <a:schemeClr val="bg1"/>
                </a:solidFill>
              </a:rPr>
              <a:t>Tutkimuksen perusteella tietoturvakehysten käyttö varmistaa tunnetuilta uhkilta suojautumisen jos päivitykset ovat kunnossa. Käytännön tietoturva vaatii lisäksi haavoittuvuushallinnan ja uhkatiedon hyödyntämistä tukena.</a:t>
            </a:r>
            <a:endParaRPr lang="en-FI" sz="1000" dirty="0">
              <a:solidFill>
                <a:schemeClr val="bg1"/>
              </a:solidFill>
            </a:endParaRPr>
          </a:p>
        </p:txBody>
      </p:sp>
      <p:cxnSp>
        <p:nvCxnSpPr>
          <p:cNvPr id="22" name="Suora nuoliyhdysviiva 21">
            <a:extLst>
              <a:ext uri="{FF2B5EF4-FFF2-40B4-BE49-F238E27FC236}">
                <a16:creationId xmlns:a16="http://schemas.microsoft.com/office/drawing/2014/main" id="{E604D1C2-A5EF-2F72-2341-A14628184CFD}"/>
              </a:ext>
            </a:extLst>
          </p:cNvPr>
          <p:cNvCxnSpPr>
            <a:cxnSpLocks/>
          </p:cNvCxnSpPr>
          <p:nvPr/>
        </p:nvCxnSpPr>
        <p:spPr>
          <a:xfrm flipH="1" flipV="1">
            <a:off x="7418146" y="3198622"/>
            <a:ext cx="297032" cy="11337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uora nuoliyhdysviiva 25">
            <a:extLst>
              <a:ext uri="{FF2B5EF4-FFF2-40B4-BE49-F238E27FC236}">
                <a16:creationId xmlns:a16="http://schemas.microsoft.com/office/drawing/2014/main" id="{0D027171-0BB9-46F1-9972-6113FF7B0AB1}"/>
              </a:ext>
            </a:extLst>
          </p:cNvPr>
          <p:cNvCxnSpPr>
            <a:cxnSpLocks/>
          </p:cNvCxnSpPr>
          <p:nvPr/>
        </p:nvCxnSpPr>
        <p:spPr>
          <a:xfrm flipH="1">
            <a:off x="2850683" y="2649228"/>
            <a:ext cx="806918" cy="35218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6" name="Kuva 35" descr="Muckin ja Fitch havainnekuva iddil/atc metodologiasta ja uhkien, kontrollien ja hyökkäyskohteiden suhteesta.">
            <a:extLst>
              <a:ext uri="{FF2B5EF4-FFF2-40B4-BE49-F238E27FC236}">
                <a16:creationId xmlns:a16="http://schemas.microsoft.com/office/drawing/2014/main" id="{12846288-2C01-42F4-90F6-32DB82D776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9081" y="289643"/>
            <a:ext cx="2268988" cy="2908979"/>
          </a:xfrm>
          <a:prstGeom prst="rect">
            <a:avLst/>
          </a:prstGeom>
          <a:noFill/>
          <a:ln>
            <a:noFill/>
          </a:ln>
        </p:spPr>
      </p:pic>
      <p:sp>
        <p:nvSpPr>
          <p:cNvPr id="37" name="Tekstiruutu 36">
            <a:extLst>
              <a:ext uri="{FF2B5EF4-FFF2-40B4-BE49-F238E27FC236}">
                <a16:creationId xmlns:a16="http://schemas.microsoft.com/office/drawing/2014/main" id="{E435DB0D-F40E-C2A4-1D3B-A8B9557C9601}"/>
              </a:ext>
            </a:extLst>
          </p:cNvPr>
          <p:cNvSpPr txBox="1"/>
          <p:nvPr/>
        </p:nvSpPr>
        <p:spPr>
          <a:xfrm>
            <a:off x="93110" y="4328519"/>
            <a:ext cx="2667876" cy="246221"/>
          </a:xfrm>
          <a:prstGeom prst="rect">
            <a:avLst/>
          </a:prstGeom>
          <a:noFill/>
        </p:spPr>
        <p:txBody>
          <a:bodyPr wrap="square" rtlCol="0">
            <a:spAutoFit/>
          </a:bodyPr>
          <a:lstStyle/>
          <a:p>
            <a:r>
              <a:rPr lang="fi-FI" sz="1000" dirty="0" err="1">
                <a:solidFill>
                  <a:schemeClr val="bg1"/>
                </a:solidFill>
              </a:rPr>
              <a:t>Community</a:t>
            </a:r>
            <a:r>
              <a:rPr lang="fi-FI" sz="1000" dirty="0">
                <a:solidFill>
                  <a:schemeClr val="bg1"/>
                </a:solidFill>
              </a:rPr>
              <a:t> defense </a:t>
            </a:r>
            <a:r>
              <a:rPr lang="fi-FI" sz="1000" dirty="0" err="1">
                <a:solidFill>
                  <a:schemeClr val="bg1"/>
                </a:solidFill>
              </a:rPr>
              <a:t>mallli</a:t>
            </a:r>
            <a:r>
              <a:rPr lang="fi-FI" sz="1000" dirty="0">
                <a:solidFill>
                  <a:schemeClr val="bg1"/>
                </a:solidFill>
              </a:rPr>
              <a:t> CIS (2022)</a:t>
            </a:r>
            <a:endParaRPr lang="en-FI" sz="1000" dirty="0">
              <a:solidFill>
                <a:schemeClr val="bg1"/>
              </a:solidFill>
            </a:endParaRPr>
          </a:p>
        </p:txBody>
      </p:sp>
      <p:sp>
        <p:nvSpPr>
          <p:cNvPr id="42" name="Tekstiruutu 41">
            <a:extLst>
              <a:ext uri="{FF2B5EF4-FFF2-40B4-BE49-F238E27FC236}">
                <a16:creationId xmlns:a16="http://schemas.microsoft.com/office/drawing/2014/main" id="{9AB13F36-156C-901B-378F-D525BE2B963D}"/>
              </a:ext>
            </a:extLst>
          </p:cNvPr>
          <p:cNvSpPr txBox="1"/>
          <p:nvPr/>
        </p:nvSpPr>
        <p:spPr>
          <a:xfrm>
            <a:off x="3337675" y="3001413"/>
            <a:ext cx="2754609" cy="1477328"/>
          </a:xfrm>
          <a:prstGeom prst="rect">
            <a:avLst/>
          </a:prstGeom>
          <a:noFill/>
        </p:spPr>
        <p:txBody>
          <a:bodyPr wrap="square" rtlCol="0">
            <a:spAutoFit/>
          </a:bodyPr>
          <a:lstStyle/>
          <a:p>
            <a:r>
              <a:rPr lang="fi-FI" sz="1000" dirty="0">
                <a:solidFill>
                  <a:schemeClr val="bg1"/>
                </a:solidFill>
              </a:rPr>
              <a:t>Funktionaalisen tietoturvan malli pelastaa?</a:t>
            </a:r>
          </a:p>
          <a:p>
            <a:r>
              <a:rPr lang="fi-FI" sz="1000" dirty="0">
                <a:solidFill>
                  <a:schemeClr val="bg1"/>
                </a:solidFill>
              </a:rPr>
              <a:t>- Malli lähtee uhkamallinnuksesta, joka ottaa huomioon uhkatiedon ja käytettävissä olevat komponentit ja kontrollit. Tietoturvan toimivuutta myös analysoidaan, valvotaan ja kontrolloidaan määrämuotoisen tietoturvakontrollien efektiivisyyttä mittaavan katalogin kautta.</a:t>
            </a:r>
          </a:p>
          <a:p>
            <a:endParaRPr lang="en-FI" sz="1000" dirty="0">
              <a:solidFill>
                <a:schemeClr val="bg1"/>
              </a:solidFill>
            </a:endParaRPr>
          </a:p>
        </p:txBody>
      </p:sp>
      <p:cxnSp>
        <p:nvCxnSpPr>
          <p:cNvPr id="43" name="Suora nuoliyhdysviiva 42">
            <a:extLst>
              <a:ext uri="{FF2B5EF4-FFF2-40B4-BE49-F238E27FC236}">
                <a16:creationId xmlns:a16="http://schemas.microsoft.com/office/drawing/2014/main" id="{482C5652-5668-B077-CD78-CD304C33B6C0}"/>
              </a:ext>
            </a:extLst>
          </p:cNvPr>
          <p:cNvCxnSpPr>
            <a:cxnSpLocks/>
          </p:cNvCxnSpPr>
          <p:nvPr/>
        </p:nvCxnSpPr>
        <p:spPr>
          <a:xfrm flipH="1">
            <a:off x="5141229" y="2445183"/>
            <a:ext cx="1317852" cy="57819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5684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a:latin typeface="Arial" charset="0"/>
              </a:rPr>
              <a:t>Tutkimustulokset 3/4</a:t>
            </a:r>
            <a:br>
              <a:rPr lang="fi-FI" dirty="0">
                <a:latin typeface="Arial" charset="0"/>
              </a:rPr>
            </a:br>
            <a:r>
              <a:rPr lang="fi-FI" sz="1200" dirty="0">
                <a:latin typeface="Arial" charset="0"/>
              </a:rPr>
              <a:t>	Auditoitavuus ja tilannekuva</a:t>
            </a:r>
            <a:endParaRPr lang="fi-FI" dirty="0"/>
          </a:p>
        </p:txBody>
      </p:sp>
      <p:pic>
        <p:nvPicPr>
          <p:cNvPr id="12" name="Kuva 11">
            <a:extLst>
              <a:ext uri="{FF2B5EF4-FFF2-40B4-BE49-F238E27FC236}">
                <a16:creationId xmlns:a16="http://schemas.microsoft.com/office/drawing/2014/main" id="{F4E83789-01DB-DADE-9E74-44FA7541299A}"/>
              </a:ext>
            </a:extLst>
          </p:cNvPr>
          <p:cNvPicPr>
            <a:picLocks noChangeAspect="1"/>
          </p:cNvPicPr>
          <p:nvPr/>
        </p:nvPicPr>
        <p:blipFill>
          <a:blip r:embed="rId3"/>
          <a:stretch>
            <a:fillRect/>
          </a:stretch>
        </p:blipFill>
        <p:spPr>
          <a:xfrm>
            <a:off x="2676132" y="2327526"/>
            <a:ext cx="3296229" cy="739969"/>
          </a:xfrm>
          <a:prstGeom prst="rect">
            <a:avLst/>
          </a:prstGeom>
        </p:spPr>
      </p:pic>
      <p:sp>
        <p:nvSpPr>
          <p:cNvPr id="13" name="Tekstiruutu 12">
            <a:extLst>
              <a:ext uri="{FF2B5EF4-FFF2-40B4-BE49-F238E27FC236}">
                <a16:creationId xmlns:a16="http://schemas.microsoft.com/office/drawing/2014/main" id="{1D65C1BA-839F-3AF4-75A4-51C3D6F5DC2D}"/>
              </a:ext>
            </a:extLst>
          </p:cNvPr>
          <p:cNvSpPr txBox="1"/>
          <p:nvPr/>
        </p:nvSpPr>
        <p:spPr>
          <a:xfrm>
            <a:off x="372472" y="1390720"/>
            <a:ext cx="2754609" cy="1169551"/>
          </a:xfrm>
          <a:prstGeom prst="rect">
            <a:avLst/>
          </a:prstGeom>
          <a:noFill/>
        </p:spPr>
        <p:txBody>
          <a:bodyPr wrap="square" rtlCol="0">
            <a:spAutoFit/>
          </a:bodyPr>
          <a:lstStyle/>
          <a:p>
            <a:r>
              <a:rPr lang="fi-FI" sz="1000" dirty="0">
                <a:solidFill>
                  <a:schemeClr val="bg1"/>
                </a:solidFill>
              </a:rPr>
              <a:t>Tutkimuksen perusteella IT turvallisuudessa puhutaan auditoinnista, mutta sillä tarkoitetaan yleisimmin teknisten kontrollien tarkastusta. Auditointi liittyy ulkopuolisiin tarkastuksiin, jolloin tavoitteena voi olla todentaa standardin tai sertifikaatin vaatimukset.</a:t>
            </a:r>
            <a:endParaRPr lang="en-FI" sz="1000" dirty="0">
              <a:solidFill>
                <a:schemeClr val="bg1"/>
              </a:solidFill>
            </a:endParaRPr>
          </a:p>
        </p:txBody>
      </p:sp>
      <p:pic>
        <p:nvPicPr>
          <p:cNvPr id="14" name="Kuva 13" descr="Goel ym. 2020 tutkimuksen ehdotus riskipohjaisen prism-hallintamallin käyttöä tietoturvan tilannekuvan parantamiseen.">
            <a:extLst>
              <a:ext uri="{FF2B5EF4-FFF2-40B4-BE49-F238E27FC236}">
                <a16:creationId xmlns:a16="http://schemas.microsoft.com/office/drawing/2014/main" id="{4DC8993F-748C-DD6A-DBBF-12365FE1B1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8346" y="82493"/>
            <a:ext cx="2756314" cy="3891593"/>
          </a:xfrm>
          <a:prstGeom prst="rect">
            <a:avLst/>
          </a:prstGeom>
          <a:noFill/>
          <a:ln>
            <a:noFill/>
          </a:ln>
        </p:spPr>
      </p:pic>
      <p:sp>
        <p:nvSpPr>
          <p:cNvPr id="15" name="Tekstiruutu 14">
            <a:extLst>
              <a:ext uri="{FF2B5EF4-FFF2-40B4-BE49-F238E27FC236}">
                <a16:creationId xmlns:a16="http://schemas.microsoft.com/office/drawing/2014/main" id="{A2D337E9-B8CB-CB74-D7F3-E90F81BDCA26}"/>
              </a:ext>
            </a:extLst>
          </p:cNvPr>
          <p:cNvSpPr txBox="1"/>
          <p:nvPr/>
        </p:nvSpPr>
        <p:spPr>
          <a:xfrm>
            <a:off x="91536" y="2875632"/>
            <a:ext cx="2754609" cy="1015663"/>
          </a:xfrm>
          <a:prstGeom prst="rect">
            <a:avLst/>
          </a:prstGeom>
          <a:noFill/>
        </p:spPr>
        <p:txBody>
          <a:bodyPr wrap="square" rtlCol="0">
            <a:spAutoFit/>
          </a:bodyPr>
          <a:lstStyle/>
          <a:p>
            <a:r>
              <a:rPr lang="fi-FI" sz="1000" dirty="0">
                <a:solidFill>
                  <a:schemeClr val="bg1"/>
                </a:solidFill>
              </a:rPr>
              <a:t>Tietoturvakehysten mukaisten kontrollien testaamiseen löytyy hyviä työkaluja, jotka tuottavat valmiita raportteja. Ongelmaksi tulee ennemminkin jatkuva konfiguraation varmistus (käyttöjärjestelmä ja ohjelmistomuutokset).</a:t>
            </a:r>
            <a:endParaRPr lang="en-FI" sz="1000" dirty="0">
              <a:solidFill>
                <a:schemeClr val="bg1"/>
              </a:solidFill>
            </a:endParaRPr>
          </a:p>
        </p:txBody>
      </p:sp>
      <p:cxnSp>
        <p:nvCxnSpPr>
          <p:cNvPr id="16" name="Suora nuoliyhdysviiva 15">
            <a:extLst>
              <a:ext uri="{FF2B5EF4-FFF2-40B4-BE49-F238E27FC236}">
                <a16:creationId xmlns:a16="http://schemas.microsoft.com/office/drawing/2014/main" id="{E603B5F3-F816-227E-BF7A-AF24997C2A08}"/>
              </a:ext>
            </a:extLst>
          </p:cNvPr>
          <p:cNvCxnSpPr>
            <a:cxnSpLocks/>
          </p:cNvCxnSpPr>
          <p:nvPr/>
        </p:nvCxnSpPr>
        <p:spPr>
          <a:xfrm>
            <a:off x="2846145" y="1617379"/>
            <a:ext cx="540845" cy="6548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uora nuoliyhdysviiva 17">
            <a:extLst>
              <a:ext uri="{FF2B5EF4-FFF2-40B4-BE49-F238E27FC236}">
                <a16:creationId xmlns:a16="http://schemas.microsoft.com/office/drawing/2014/main" id="{5ACDCD8A-C9A7-C935-DFF9-48198223C01D}"/>
              </a:ext>
            </a:extLst>
          </p:cNvPr>
          <p:cNvCxnSpPr>
            <a:cxnSpLocks/>
          </p:cNvCxnSpPr>
          <p:nvPr/>
        </p:nvCxnSpPr>
        <p:spPr>
          <a:xfrm flipH="1">
            <a:off x="1956536" y="2465805"/>
            <a:ext cx="692718" cy="4823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7" name="Tekstiruutu 26">
            <a:extLst>
              <a:ext uri="{FF2B5EF4-FFF2-40B4-BE49-F238E27FC236}">
                <a16:creationId xmlns:a16="http://schemas.microsoft.com/office/drawing/2014/main" id="{9566A0E7-F4A8-07ED-F7A8-79039B58CFB0}"/>
              </a:ext>
            </a:extLst>
          </p:cNvPr>
          <p:cNvSpPr txBox="1"/>
          <p:nvPr/>
        </p:nvSpPr>
        <p:spPr>
          <a:xfrm>
            <a:off x="635325" y="3891295"/>
            <a:ext cx="2754609" cy="1169551"/>
          </a:xfrm>
          <a:prstGeom prst="rect">
            <a:avLst/>
          </a:prstGeom>
          <a:noFill/>
        </p:spPr>
        <p:txBody>
          <a:bodyPr wrap="square" rtlCol="0">
            <a:spAutoFit/>
          </a:bodyPr>
          <a:lstStyle/>
          <a:p>
            <a:r>
              <a:rPr lang="fi-FI" sz="1000" dirty="0">
                <a:solidFill>
                  <a:schemeClr val="bg1"/>
                </a:solidFill>
              </a:rPr>
              <a:t>Tilannekuvaongelmat johtuvat eniten johdon päätösprosessien irrallaan olosta käytännön tekemisestä. Tätä voidaan paikata dokumentaatiolla, mutta ilman riskipohjaista lähestymistä dokumentaatio keskittyy yleensä vain toteutuksen, eikä perusteiden tai syiden mallintamiseen.</a:t>
            </a:r>
            <a:endParaRPr lang="en-FI" sz="1000" dirty="0">
              <a:solidFill>
                <a:schemeClr val="bg1"/>
              </a:solidFill>
            </a:endParaRPr>
          </a:p>
        </p:txBody>
      </p:sp>
      <p:cxnSp>
        <p:nvCxnSpPr>
          <p:cNvPr id="28" name="Suora nuoliyhdysviiva 27">
            <a:extLst>
              <a:ext uri="{FF2B5EF4-FFF2-40B4-BE49-F238E27FC236}">
                <a16:creationId xmlns:a16="http://schemas.microsoft.com/office/drawing/2014/main" id="{32D7002C-253C-1749-517C-5D552B65E164}"/>
              </a:ext>
            </a:extLst>
          </p:cNvPr>
          <p:cNvCxnSpPr>
            <a:cxnSpLocks/>
          </p:cNvCxnSpPr>
          <p:nvPr/>
        </p:nvCxnSpPr>
        <p:spPr>
          <a:xfrm flipH="1">
            <a:off x="2198194" y="3383463"/>
            <a:ext cx="408671" cy="529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3" name="Tekstiruutu 32">
            <a:extLst>
              <a:ext uri="{FF2B5EF4-FFF2-40B4-BE49-F238E27FC236}">
                <a16:creationId xmlns:a16="http://schemas.microsoft.com/office/drawing/2014/main" id="{7E657F0F-2D7E-4C79-D7BF-73A35780556B}"/>
              </a:ext>
            </a:extLst>
          </p:cNvPr>
          <p:cNvSpPr txBox="1"/>
          <p:nvPr/>
        </p:nvSpPr>
        <p:spPr>
          <a:xfrm>
            <a:off x="3974485" y="4388301"/>
            <a:ext cx="3603555" cy="553998"/>
          </a:xfrm>
          <a:prstGeom prst="rect">
            <a:avLst/>
          </a:prstGeom>
          <a:noFill/>
        </p:spPr>
        <p:txBody>
          <a:bodyPr wrap="square" rtlCol="0">
            <a:spAutoFit/>
          </a:bodyPr>
          <a:lstStyle/>
          <a:p>
            <a:r>
              <a:rPr lang="fi-FI" sz="1000" dirty="0">
                <a:solidFill>
                  <a:schemeClr val="bg1"/>
                </a:solidFill>
              </a:rPr>
              <a:t>Tutkimuksessa tunnistettiin malli, jossa riskiarviot oli integroitu operatiivisen turvan tekoon. Tutkimus ehdottaa että mallin avulla johdon näkyvyys paranee kautta linjan.</a:t>
            </a:r>
            <a:endParaRPr lang="en-FI" sz="1000" dirty="0">
              <a:solidFill>
                <a:schemeClr val="bg1"/>
              </a:solidFill>
            </a:endParaRPr>
          </a:p>
        </p:txBody>
      </p:sp>
      <p:cxnSp>
        <p:nvCxnSpPr>
          <p:cNvPr id="34" name="Suora nuoliyhdysviiva 33">
            <a:extLst>
              <a:ext uri="{FF2B5EF4-FFF2-40B4-BE49-F238E27FC236}">
                <a16:creationId xmlns:a16="http://schemas.microsoft.com/office/drawing/2014/main" id="{D8CDB57D-7E5E-5643-3267-1AC40D3FD497}"/>
              </a:ext>
            </a:extLst>
          </p:cNvPr>
          <p:cNvCxnSpPr>
            <a:cxnSpLocks/>
            <a:endCxn id="33" idx="1"/>
          </p:cNvCxnSpPr>
          <p:nvPr/>
        </p:nvCxnSpPr>
        <p:spPr>
          <a:xfrm>
            <a:off x="3194222" y="4120978"/>
            <a:ext cx="780263" cy="5443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6" name="Tekstiruutu 35">
            <a:extLst>
              <a:ext uri="{FF2B5EF4-FFF2-40B4-BE49-F238E27FC236}">
                <a16:creationId xmlns:a16="http://schemas.microsoft.com/office/drawing/2014/main" id="{66D1C31F-00BB-368F-40D0-C0614C37F6B6}"/>
              </a:ext>
            </a:extLst>
          </p:cNvPr>
          <p:cNvSpPr txBox="1"/>
          <p:nvPr/>
        </p:nvSpPr>
        <p:spPr>
          <a:xfrm>
            <a:off x="6104552" y="3922940"/>
            <a:ext cx="3603555" cy="246221"/>
          </a:xfrm>
          <a:prstGeom prst="rect">
            <a:avLst/>
          </a:prstGeom>
          <a:noFill/>
        </p:spPr>
        <p:txBody>
          <a:bodyPr wrap="square" rtlCol="0">
            <a:spAutoFit/>
          </a:bodyPr>
          <a:lstStyle/>
          <a:p>
            <a:r>
              <a:rPr lang="fi-FI" sz="1000" dirty="0">
                <a:solidFill>
                  <a:schemeClr val="bg1"/>
                </a:solidFill>
              </a:rPr>
              <a:t>Riskipohjainen päätösmalli. </a:t>
            </a:r>
            <a:r>
              <a:rPr lang="fi-FI" sz="1000" dirty="0" err="1">
                <a:solidFill>
                  <a:schemeClr val="bg1"/>
                </a:solidFill>
              </a:rPr>
              <a:t>Goel</a:t>
            </a:r>
            <a:r>
              <a:rPr lang="fi-FI" sz="1000" dirty="0">
                <a:solidFill>
                  <a:schemeClr val="bg1"/>
                </a:solidFill>
              </a:rPr>
              <a:t> ym. (2020)</a:t>
            </a:r>
            <a:endParaRPr lang="en-FI" sz="1000" dirty="0">
              <a:solidFill>
                <a:schemeClr val="bg1"/>
              </a:solidFill>
            </a:endParaRPr>
          </a:p>
        </p:txBody>
      </p:sp>
      <p:cxnSp>
        <p:nvCxnSpPr>
          <p:cNvPr id="39" name="Suora nuoliyhdysviiva 38">
            <a:extLst>
              <a:ext uri="{FF2B5EF4-FFF2-40B4-BE49-F238E27FC236}">
                <a16:creationId xmlns:a16="http://schemas.microsoft.com/office/drawing/2014/main" id="{FC572B25-DE7D-38B0-C6AE-56C36B27B69C}"/>
              </a:ext>
            </a:extLst>
          </p:cNvPr>
          <p:cNvCxnSpPr>
            <a:cxnSpLocks/>
          </p:cNvCxnSpPr>
          <p:nvPr/>
        </p:nvCxnSpPr>
        <p:spPr>
          <a:xfrm flipV="1">
            <a:off x="5539454" y="3656796"/>
            <a:ext cx="640766" cy="73997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3270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A6967F1-F778-5EAB-98BE-32D8E12E86EB}"/>
              </a:ext>
            </a:extLst>
          </p:cNvPr>
          <p:cNvSpPr>
            <a:spLocks noGrp="1"/>
          </p:cNvSpPr>
          <p:nvPr>
            <p:ph type="title"/>
          </p:nvPr>
        </p:nvSpPr>
        <p:spPr/>
        <p:txBody>
          <a:bodyPr/>
          <a:lstStyle/>
          <a:p>
            <a:r>
              <a:rPr lang="fi-FI" dirty="0"/>
              <a:t>Tutkimustulokset 4/4</a:t>
            </a:r>
            <a:br>
              <a:rPr lang="fi-FI" dirty="0"/>
            </a:br>
            <a:r>
              <a:rPr lang="fi-FI" sz="1200" dirty="0"/>
              <a:t>	Windows-työasematurvallisuuden määrämuotoinen hallinta ja prosessit</a:t>
            </a:r>
            <a:endParaRPr lang="en-FI" dirty="0"/>
          </a:p>
        </p:txBody>
      </p:sp>
      <p:pic>
        <p:nvPicPr>
          <p:cNvPr id="5" name="Kuva 4">
            <a:extLst>
              <a:ext uri="{FF2B5EF4-FFF2-40B4-BE49-F238E27FC236}">
                <a16:creationId xmlns:a16="http://schemas.microsoft.com/office/drawing/2014/main" id="{2910C996-A8B5-A9BA-E746-D3E355E61682}"/>
              </a:ext>
            </a:extLst>
          </p:cNvPr>
          <p:cNvPicPr>
            <a:picLocks noChangeAspect="1"/>
          </p:cNvPicPr>
          <p:nvPr/>
        </p:nvPicPr>
        <p:blipFill>
          <a:blip r:embed="rId2"/>
          <a:stretch>
            <a:fillRect/>
          </a:stretch>
        </p:blipFill>
        <p:spPr>
          <a:xfrm>
            <a:off x="314276" y="1335450"/>
            <a:ext cx="3208284" cy="979112"/>
          </a:xfrm>
          <a:prstGeom prst="rect">
            <a:avLst/>
          </a:prstGeom>
        </p:spPr>
      </p:pic>
      <p:sp>
        <p:nvSpPr>
          <p:cNvPr id="6" name="Tekstiruutu 5">
            <a:extLst>
              <a:ext uri="{FF2B5EF4-FFF2-40B4-BE49-F238E27FC236}">
                <a16:creationId xmlns:a16="http://schemas.microsoft.com/office/drawing/2014/main" id="{000C5897-2AC7-43CB-9737-AF58852B56FF}"/>
              </a:ext>
            </a:extLst>
          </p:cNvPr>
          <p:cNvSpPr txBox="1"/>
          <p:nvPr/>
        </p:nvSpPr>
        <p:spPr>
          <a:xfrm>
            <a:off x="3572872" y="3104859"/>
            <a:ext cx="2754609" cy="1785104"/>
          </a:xfrm>
          <a:prstGeom prst="rect">
            <a:avLst/>
          </a:prstGeom>
          <a:noFill/>
        </p:spPr>
        <p:txBody>
          <a:bodyPr wrap="square" rtlCol="0">
            <a:spAutoFit/>
          </a:bodyPr>
          <a:lstStyle/>
          <a:p>
            <a:r>
              <a:rPr lang="fi-FI" sz="1000" dirty="0">
                <a:solidFill>
                  <a:schemeClr val="bg1"/>
                </a:solidFill>
              </a:rPr>
              <a:t>Tietoturvakehysten suositusten asettamiseen ei ole holistista automaatioratkaisua.</a:t>
            </a:r>
          </a:p>
          <a:p>
            <a:pPr marL="171450" indent="-171450">
              <a:buFontTx/>
              <a:buChar char="-"/>
            </a:pPr>
            <a:r>
              <a:rPr lang="fi-FI" sz="1000" dirty="0">
                <a:solidFill>
                  <a:schemeClr val="bg1"/>
                </a:solidFill>
              </a:rPr>
              <a:t>Joitain kaupallisia ratkaisuja löytyy, muutoin luotetaan Microsoftin omiin ryhmäkäytäntöihin tai pilvipohjaisiin ratkaisuihin.</a:t>
            </a:r>
          </a:p>
          <a:p>
            <a:pPr marL="171450" indent="-171450">
              <a:buFontTx/>
              <a:buChar char="-"/>
            </a:pPr>
            <a:r>
              <a:rPr lang="fi-FI" sz="1000" dirty="0">
                <a:solidFill>
                  <a:schemeClr val="bg1"/>
                </a:solidFill>
              </a:rPr>
              <a:t>Raportoinnin puutteet ja asetusten käytännön tilan todennus vaatii edelleen manuaalista tarkastelua tai tietoturvatestauksia.</a:t>
            </a:r>
          </a:p>
          <a:p>
            <a:pPr marL="171450" indent="-171450">
              <a:buFontTx/>
              <a:buChar char="-"/>
            </a:pPr>
            <a:endParaRPr lang="en-FI" sz="1000" dirty="0">
              <a:solidFill>
                <a:schemeClr val="bg1"/>
              </a:solidFill>
            </a:endParaRPr>
          </a:p>
        </p:txBody>
      </p:sp>
      <p:sp>
        <p:nvSpPr>
          <p:cNvPr id="7" name="Tekstiruutu 6">
            <a:extLst>
              <a:ext uri="{FF2B5EF4-FFF2-40B4-BE49-F238E27FC236}">
                <a16:creationId xmlns:a16="http://schemas.microsoft.com/office/drawing/2014/main" id="{30C05F50-CF3A-7B9D-A0A7-70CE1535641A}"/>
              </a:ext>
            </a:extLst>
          </p:cNvPr>
          <p:cNvSpPr txBox="1"/>
          <p:nvPr/>
        </p:nvSpPr>
        <p:spPr>
          <a:xfrm>
            <a:off x="3629715" y="1475049"/>
            <a:ext cx="2754609" cy="1169551"/>
          </a:xfrm>
          <a:prstGeom prst="rect">
            <a:avLst/>
          </a:prstGeom>
          <a:noFill/>
        </p:spPr>
        <p:txBody>
          <a:bodyPr wrap="square" rtlCol="0">
            <a:spAutoFit/>
          </a:bodyPr>
          <a:lstStyle/>
          <a:p>
            <a:r>
              <a:rPr lang="fi-FI" sz="1000" dirty="0" err="1">
                <a:solidFill>
                  <a:schemeClr val="bg1"/>
                </a:solidFill>
              </a:rPr>
              <a:t>DISA:n</a:t>
            </a:r>
            <a:r>
              <a:rPr lang="fi-FI" sz="1000" dirty="0">
                <a:solidFill>
                  <a:schemeClr val="bg1"/>
                </a:solidFill>
              </a:rPr>
              <a:t> </a:t>
            </a:r>
            <a:r>
              <a:rPr lang="fi-FI" sz="1000" dirty="0" err="1">
                <a:solidFill>
                  <a:schemeClr val="bg1"/>
                </a:solidFill>
              </a:rPr>
              <a:t>stig</a:t>
            </a:r>
            <a:r>
              <a:rPr lang="fi-FI" sz="1000" dirty="0">
                <a:solidFill>
                  <a:schemeClr val="bg1"/>
                </a:solidFill>
              </a:rPr>
              <a:t>-pohjan rakenne mahdollistaa määrämuotoisen kehyksen lisäksi organisaation nykyisten kontrollien mallinnuksen itse omaksi kehyksekseen, jota voidaan tarkistaa samaan tapaan DISA SCP-työkalulla. </a:t>
            </a:r>
          </a:p>
          <a:p>
            <a:pPr marL="171450" indent="-171450">
              <a:buFontTx/>
              <a:buChar char="-"/>
            </a:pPr>
            <a:endParaRPr lang="en-FI" sz="1000" dirty="0">
              <a:solidFill>
                <a:schemeClr val="bg1"/>
              </a:solidFill>
            </a:endParaRPr>
          </a:p>
        </p:txBody>
      </p:sp>
      <p:sp>
        <p:nvSpPr>
          <p:cNvPr id="8" name="Tekstiruutu 7">
            <a:extLst>
              <a:ext uri="{FF2B5EF4-FFF2-40B4-BE49-F238E27FC236}">
                <a16:creationId xmlns:a16="http://schemas.microsoft.com/office/drawing/2014/main" id="{4218FD0E-955F-2628-5A10-95E78D4A2536}"/>
              </a:ext>
            </a:extLst>
          </p:cNvPr>
          <p:cNvSpPr txBox="1"/>
          <p:nvPr/>
        </p:nvSpPr>
        <p:spPr>
          <a:xfrm>
            <a:off x="210065" y="2944529"/>
            <a:ext cx="2754609" cy="1477328"/>
          </a:xfrm>
          <a:prstGeom prst="rect">
            <a:avLst/>
          </a:prstGeom>
          <a:noFill/>
        </p:spPr>
        <p:txBody>
          <a:bodyPr wrap="square" rtlCol="0">
            <a:spAutoFit/>
          </a:bodyPr>
          <a:lstStyle/>
          <a:p>
            <a:r>
              <a:rPr lang="fi-FI" sz="1000" dirty="0">
                <a:solidFill>
                  <a:schemeClr val="bg1"/>
                </a:solidFill>
              </a:rPr>
              <a:t>Dietrich ym. (2018) tutkimuksen mukaan tutkimukseen vastanneista 75% oli tehnyt virhekonfiguraatioita, joista jopa 30% oli johtanut tietoturvatapahtumaan. Virhemäärittelyiden syitä olivat epäselvät vastuut, kiire, osaamattomuus ja järjestelmän oletusasetusten käyttö. </a:t>
            </a:r>
            <a:r>
              <a:rPr lang="fi-FI" sz="1000" dirty="0">
                <a:solidFill>
                  <a:schemeClr val="bg1"/>
                </a:solidFill>
                <a:sym typeface="Wingdings" panose="05000000000000000000" pitchFamily="2" charset="2"/>
              </a:rPr>
              <a:t> Määrämuotoinen hallinta ja prosessit on syytä saada samalla kuntoon.</a:t>
            </a:r>
            <a:endParaRPr lang="en-FI" sz="1000" dirty="0">
              <a:solidFill>
                <a:schemeClr val="bg1"/>
              </a:solidFill>
            </a:endParaRPr>
          </a:p>
        </p:txBody>
      </p:sp>
      <p:cxnSp>
        <p:nvCxnSpPr>
          <p:cNvPr id="9" name="Suora nuoliyhdysviiva 8">
            <a:extLst>
              <a:ext uri="{FF2B5EF4-FFF2-40B4-BE49-F238E27FC236}">
                <a16:creationId xmlns:a16="http://schemas.microsoft.com/office/drawing/2014/main" id="{B3A85737-B329-C09A-6000-319A78F5D531}"/>
              </a:ext>
            </a:extLst>
          </p:cNvPr>
          <p:cNvCxnSpPr>
            <a:cxnSpLocks/>
          </p:cNvCxnSpPr>
          <p:nvPr/>
        </p:nvCxnSpPr>
        <p:spPr>
          <a:xfrm>
            <a:off x="399506" y="2339274"/>
            <a:ext cx="540845" cy="6548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uora nuoliyhdysviiva 9">
            <a:extLst>
              <a:ext uri="{FF2B5EF4-FFF2-40B4-BE49-F238E27FC236}">
                <a16:creationId xmlns:a16="http://schemas.microsoft.com/office/drawing/2014/main" id="{724D7D75-CC50-55BD-513C-47A73E7F6224}"/>
              </a:ext>
            </a:extLst>
          </p:cNvPr>
          <p:cNvCxnSpPr>
            <a:cxnSpLocks/>
          </p:cNvCxnSpPr>
          <p:nvPr/>
        </p:nvCxnSpPr>
        <p:spPr>
          <a:xfrm>
            <a:off x="2823519" y="3997411"/>
            <a:ext cx="939114" cy="3336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uora nuoliyhdysviiva 13">
            <a:extLst>
              <a:ext uri="{FF2B5EF4-FFF2-40B4-BE49-F238E27FC236}">
                <a16:creationId xmlns:a16="http://schemas.microsoft.com/office/drawing/2014/main" id="{2FF5DF4A-A721-957B-5205-79A5B9E334FD}"/>
              </a:ext>
            </a:extLst>
          </p:cNvPr>
          <p:cNvCxnSpPr>
            <a:cxnSpLocks/>
          </p:cNvCxnSpPr>
          <p:nvPr/>
        </p:nvCxnSpPr>
        <p:spPr>
          <a:xfrm flipV="1">
            <a:off x="4343400" y="2314562"/>
            <a:ext cx="659354" cy="8425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uora nuoliyhdysviiva 17">
            <a:extLst>
              <a:ext uri="{FF2B5EF4-FFF2-40B4-BE49-F238E27FC236}">
                <a16:creationId xmlns:a16="http://schemas.microsoft.com/office/drawing/2014/main" id="{EE7AABDD-499C-36D6-138B-5C6272636868}"/>
              </a:ext>
            </a:extLst>
          </p:cNvPr>
          <p:cNvCxnSpPr>
            <a:cxnSpLocks/>
          </p:cNvCxnSpPr>
          <p:nvPr/>
        </p:nvCxnSpPr>
        <p:spPr>
          <a:xfrm flipV="1">
            <a:off x="6110455" y="2593936"/>
            <a:ext cx="879389" cy="56470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kstiruutu 19">
            <a:extLst>
              <a:ext uri="{FF2B5EF4-FFF2-40B4-BE49-F238E27FC236}">
                <a16:creationId xmlns:a16="http://schemas.microsoft.com/office/drawing/2014/main" id="{4F1DE0EC-0CB2-CA0A-B1AE-3624F3153DD0}"/>
              </a:ext>
            </a:extLst>
          </p:cNvPr>
          <p:cNvSpPr txBox="1"/>
          <p:nvPr/>
        </p:nvSpPr>
        <p:spPr>
          <a:xfrm>
            <a:off x="6389391" y="2079934"/>
            <a:ext cx="2754609" cy="707886"/>
          </a:xfrm>
          <a:prstGeom prst="rect">
            <a:avLst/>
          </a:prstGeom>
          <a:noFill/>
        </p:spPr>
        <p:txBody>
          <a:bodyPr wrap="square" rtlCol="0">
            <a:spAutoFit/>
          </a:bodyPr>
          <a:lstStyle/>
          <a:p>
            <a:r>
              <a:rPr lang="fi-FI" sz="1000" dirty="0" err="1">
                <a:solidFill>
                  <a:schemeClr val="bg1"/>
                </a:solidFill>
              </a:rPr>
              <a:t>Microsoft:n</a:t>
            </a:r>
            <a:r>
              <a:rPr lang="fi-FI" sz="1000" dirty="0">
                <a:solidFill>
                  <a:schemeClr val="bg1"/>
                </a:solidFill>
              </a:rPr>
              <a:t> DSC mallin hyödyntäminen työasemakonfiguraation hallintaan ja raportointiin? </a:t>
            </a:r>
          </a:p>
          <a:p>
            <a:pPr marL="171450" indent="-171450">
              <a:buFontTx/>
              <a:buChar char="-"/>
            </a:pPr>
            <a:endParaRPr lang="en-FI" sz="1000" dirty="0">
              <a:solidFill>
                <a:schemeClr val="bg1"/>
              </a:solidFill>
            </a:endParaRPr>
          </a:p>
        </p:txBody>
      </p:sp>
    </p:spTree>
    <p:extLst>
      <p:ext uri="{BB962C8B-B14F-4D97-AF65-F5344CB8AC3E}">
        <p14:creationId xmlns:p14="http://schemas.microsoft.com/office/powerpoint/2010/main" val="668783712"/>
      </p:ext>
    </p:extLst>
  </p:cSld>
  <p:clrMapOvr>
    <a:masterClrMapping/>
  </p:clrMapOvr>
</p:sld>
</file>

<file path=ppt/theme/theme1.xml><?xml version="1.0" encoding="utf-8"?>
<a:theme xmlns:a="http://schemas.openxmlformats.org/drawingml/2006/main" name="1_xamk_ppt_Final_Hd_v2">
  <a:themeElements>
    <a:clrScheme name="Mukautettu 7">
      <a:dk1>
        <a:srgbClr val="000000"/>
      </a:dk1>
      <a:lt1>
        <a:srgbClr val="FFFFFF"/>
      </a:lt1>
      <a:dk2>
        <a:srgbClr val="FBBA18"/>
      </a:dk2>
      <a:lt2>
        <a:srgbClr val="EEECE1"/>
      </a:lt2>
      <a:accent1>
        <a:srgbClr val="FDB92A"/>
      </a:accent1>
      <a:accent2>
        <a:srgbClr val="1181A9"/>
      </a:accent2>
      <a:accent3>
        <a:srgbClr val="35424A"/>
      </a:accent3>
      <a:accent4>
        <a:srgbClr val="9BA0A4"/>
      </a:accent4>
      <a:accent5>
        <a:srgbClr val="703090"/>
      </a:accent5>
      <a:accent6>
        <a:srgbClr val="ED0B6F"/>
      </a:accent6>
      <a:hlink>
        <a:srgbClr val="1181A9"/>
      </a:hlink>
      <a:folHlink>
        <a:srgbClr val="703090"/>
      </a:folHlink>
    </a:clrScheme>
    <a:fontScheme name="Office, klassinen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aliseminaari_Tarkkonen09122023.potx" id="{06247B13-75C3-4DB3-8418-B77D847A9146}" vid="{8841E3A9-671F-4032-840A-D1BA2FB7B2B7}"/>
    </a:ext>
  </a:extLst>
</a:theme>
</file>

<file path=ppt/theme/theme2.xml><?xml version="1.0" encoding="utf-8"?>
<a:theme xmlns:a="http://schemas.openxmlformats.org/drawingml/2006/main" name="1_xamk_ppt_Final_Hd_v2">
  <a:themeElements>
    <a:clrScheme name="Mukautettu 7">
      <a:dk1>
        <a:srgbClr val="000000"/>
      </a:dk1>
      <a:lt1>
        <a:srgbClr val="FFFFFF"/>
      </a:lt1>
      <a:dk2>
        <a:srgbClr val="FBBA18"/>
      </a:dk2>
      <a:lt2>
        <a:srgbClr val="EEECE1"/>
      </a:lt2>
      <a:accent1>
        <a:srgbClr val="FDB92A"/>
      </a:accent1>
      <a:accent2>
        <a:srgbClr val="1181A9"/>
      </a:accent2>
      <a:accent3>
        <a:srgbClr val="35424A"/>
      </a:accent3>
      <a:accent4>
        <a:srgbClr val="9BA0A4"/>
      </a:accent4>
      <a:accent5>
        <a:srgbClr val="703090"/>
      </a:accent5>
      <a:accent6>
        <a:srgbClr val="ED0B6F"/>
      </a:accent6>
      <a:hlink>
        <a:srgbClr val="1181A9"/>
      </a:hlink>
      <a:folHlink>
        <a:srgbClr val="703090"/>
      </a:folHlink>
    </a:clrScheme>
    <a:fontScheme name="Office, klassinen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aliseminaari_Tarkkonen09122023.potx" id="{06247B13-75C3-4DB3-8418-B77D847A9146}" vid="{4C719AA0-3047-4491-9B0D-1F31FD337906}"/>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135b5ac-2aeb-42ff-aa1f-a02c6dbde013">
      <UserInfo>
        <DisplayName>Matikainen Juha</DisplayName>
        <AccountId>34155</AccountId>
        <AccountType/>
      </UserInfo>
      <UserInfo>
        <DisplayName>Heimonen Eetu</DisplayName>
        <AccountId>34767</AccountId>
        <AccountType/>
      </UserInfo>
      <UserInfo>
        <DisplayName>Salo Anna</DisplayName>
        <AccountId>34682</AccountId>
        <AccountType/>
      </UserInfo>
    </SharedWithUsers>
    <_activity xmlns="4be6595d-0477-48c7-b78a-d54e5b8b341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Asiakirja" ma:contentTypeID="0x0101006539D981AC4884429D7E8D0A59752823" ma:contentTypeVersion="16" ma:contentTypeDescription="Luo uusi asiakirja." ma:contentTypeScope="" ma:versionID="ecd8382a23eed5bb0d99790dcb0ffb42">
  <xsd:schema xmlns:xsd="http://www.w3.org/2001/XMLSchema" xmlns:xs="http://www.w3.org/2001/XMLSchema" xmlns:p="http://schemas.microsoft.com/office/2006/metadata/properties" xmlns:ns3="4be6595d-0477-48c7-b78a-d54e5b8b3416" xmlns:ns4="9135b5ac-2aeb-42ff-aa1f-a02c6dbde013" targetNamespace="http://schemas.microsoft.com/office/2006/metadata/properties" ma:root="true" ma:fieldsID="4c890c5eb4279379c90c519bfc9e7177" ns3:_="" ns4:_="">
    <xsd:import namespace="4be6595d-0477-48c7-b78a-d54e5b8b3416"/>
    <xsd:import namespace="9135b5ac-2aeb-42ff-aa1f-a02c6dbde01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6595d-0477-48c7-b78a-d54e5b8b34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35b5ac-2aeb-42ff-aa1f-a02c6dbde013" elementFormDefault="qualified">
    <xsd:import namespace="http://schemas.microsoft.com/office/2006/documentManagement/types"/>
    <xsd:import namespace="http://schemas.microsoft.com/office/infopath/2007/PartnerControls"/>
    <xsd:element name="SharedWithUsers" ma:index="12"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Jakamisen tiedot" ma:internalName="SharedWithDetails" ma:readOnly="true">
      <xsd:simpleType>
        <xsd:restriction base="dms:Note">
          <xsd:maxLength value="255"/>
        </xsd:restriction>
      </xsd:simpleType>
    </xsd:element>
    <xsd:element name="SharingHintHash" ma:index="14" nillable="true" ma:displayName="Jakamisvihjeen hajautus"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00B93A-4035-4B09-B5F7-F914B14C323D}">
  <ds:schemaRefs>
    <ds:schemaRef ds:uri="http://schemas.microsoft.com/sharepoint/v3/contenttype/forms"/>
  </ds:schemaRefs>
</ds:datastoreItem>
</file>

<file path=customXml/itemProps2.xml><?xml version="1.0" encoding="utf-8"?>
<ds:datastoreItem xmlns:ds="http://schemas.openxmlformats.org/officeDocument/2006/customXml" ds:itemID="{0B0D6B18-C7AC-4DB8-BF9D-800EC7717F63}">
  <ds:schemaRef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purl.org/dc/elements/1.1/"/>
    <ds:schemaRef ds:uri="http://www.w3.org/XML/1998/namespace"/>
    <ds:schemaRef ds:uri="9135b5ac-2aeb-42ff-aa1f-a02c6dbde013"/>
    <ds:schemaRef ds:uri="4be6595d-0477-48c7-b78a-d54e5b8b3416"/>
    <ds:schemaRef ds:uri="http://schemas.microsoft.com/office/2006/metadata/properties"/>
  </ds:schemaRefs>
</ds:datastoreItem>
</file>

<file path=customXml/itemProps3.xml><?xml version="1.0" encoding="utf-8"?>
<ds:datastoreItem xmlns:ds="http://schemas.openxmlformats.org/officeDocument/2006/customXml" ds:itemID="{A5EF556E-DC5D-45A8-9515-4E7D50233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6595d-0477-48c7-b78a-d54e5b8b3416"/>
    <ds:schemaRef ds:uri="9135b5ac-2aeb-42ff-aa1f-a02c6dbde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2714</TotalTime>
  <Words>1082</Words>
  <Application>Microsoft Office PowerPoint</Application>
  <PresentationFormat>Näytössä katseltava esitys (16:9)</PresentationFormat>
  <Paragraphs>116</Paragraphs>
  <Slides>17</Slides>
  <Notes>12</Notes>
  <HiddenSlides>0</HiddenSlides>
  <MMClips>0</MMClips>
  <ScaleCrop>false</ScaleCrop>
  <HeadingPairs>
    <vt:vector size="6" baseType="variant">
      <vt:variant>
        <vt:lpstr>Käytetyt fontit</vt:lpstr>
      </vt:variant>
      <vt:variant>
        <vt:i4>3</vt:i4>
      </vt:variant>
      <vt:variant>
        <vt:lpstr>Teema</vt:lpstr>
      </vt:variant>
      <vt:variant>
        <vt:i4>2</vt:i4>
      </vt:variant>
      <vt:variant>
        <vt:lpstr>Dian otsikot</vt:lpstr>
      </vt:variant>
      <vt:variant>
        <vt:i4>17</vt:i4>
      </vt:variant>
    </vt:vector>
  </HeadingPairs>
  <TitlesOfParts>
    <vt:vector size="22" baseType="lpstr">
      <vt:lpstr>Arial</vt:lpstr>
      <vt:lpstr>Calibri</vt:lpstr>
      <vt:lpstr>Wingdings</vt:lpstr>
      <vt:lpstr>1_xamk_ppt_Final_Hd_v2</vt:lpstr>
      <vt:lpstr>1_xamk_ppt_Final_Hd_v2</vt:lpstr>
      <vt:lpstr>PowerPoint-esitys</vt:lpstr>
      <vt:lpstr>Loppuseminaari Jussi Tarkkonen</vt:lpstr>
      <vt:lpstr>Aikataulu ja jäljellä olevat tehtävät</vt:lpstr>
      <vt:lpstr>Tutkimuksen kohde</vt:lpstr>
      <vt:lpstr>Tutkimuskysymykset</vt:lpstr>
      <vt:lpstr>Tutkimustulokset 1/4  Windows-työaseman tietoturvan koventaminen</vt:lpstr>
      <vt:lpstr>Tutkimustulokset 2/4  Käytännön tietoturva ja uhkat</vt:lpstr>
      <vt:lpstr>Tutkimustulokset 3/4  Auditoitavuus ja tilannekuva</vt:lpstr>
      <vt:lpstr>Tutkimustulokset 4/4  Windows-työasematurvallisuuden määrämuotoinen hallinta ja prosessit</vt:lpstr>
      <vt:lpstr>Interventioehdotus</vt:lpstr>
      <vt:lpstr>Johtopäätökset 1/2</vt:lpstr>
      <vt:lpstr>Johtopäätökset 2/2</vt:lpstr>
      <vt:lpstr>Pohdinta 1/3</vt:lpstr>
      <vt:lpstr>Pohdinta 2/3 </vt:lpstr>
      <vt:lpstr>Pohdinta 3/3</vt:lpstr>
      <vt:lpstr>Jatkotutkimusaiheet</vt:lpstr>
      <vt:lpstr>Kiitos!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dc:creator>Pyry Pynnönen</dc:creator>
  <cp:keywords/>
  <dc:description/>
  <cp:lastModifiedBy>Tarkkonen Jussi</cp:lastModifiedBy>
  <cp:revision>27</cp:revision>
  <dcterms:created xsi:type="dcterms:W3CDTF">2022-12-01T12:00:54Z</dcterms:created>
  <dcterms:modified xsi:type="dcterms:W3CDTF">2024-04-07T16:22:39Z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0x0101006539D981AC4884429D7E8D0A59752823</vt:lpwstr>
  </property>
  <property fmtid="{D5CDD505-2E9C-101B-9397-08002B2CF9AE}" pid="3" name="vti_imgdate">
    <vt:lpwstr/>
  </property>
</Properties>
</file>